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77" r:id="rId9"/>
    <p:sldId id="275" r:id="rId10"/>
    <p:sldId id="276" r:id="rId11"/>
    <p:sldId id="267" r:id="rId12"/>
    <p:sldId id="278" r:id="rId13"/>
    <p:sldId id="279" r:id="rId14"/>
    <p:sldId id="280" r:id="rId15"/>
    <p:sldId id="281" r:id="rId16"/>
    <p:sldId id="282" r:id="rId17"/>
    <p:sldId id="283" r:id="rId18"/>
    <p:sldId id="269" r:id="rId19"/>
    <p:sldId id="284" r:id="rId20"/>
    <p:sldId id="285" r:id="rId21"/>
    <p:sldId id="286" r:id="rId22"/>
    <p:sldId id="287" r:id="rId23"/>
    <p:sldId id="288" r:id="rId24"/>
    <p:sldId id="274" r:id="rId25"/>
    <p:sldId id="289" r:id="rId26"/>
    <p:sldId id="290" r:id="rId27"/>
    <p:sldId id="272" r:id="rId28"/>
    <p:sldId id="273" r:id="rId29"/>
    <p:sldId id="265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92B8-E5E2-4A90-B4D6-9FFFEA56A4B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802D-CF66-42A9-A173-491F9624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70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Harendra</a:t>
            </a:r>
            <a:r>
              <a:rPr lang="en-US" dirty="0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 </a:t>
            </a:r>
            <a:r>
              <a:rPr lang="en-US" dirty="0" err="1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Biswas</a:t>
            </a:r>
            <a:endParaRPr lang="en-US" dirty="0">
              <a:ln>
                <a:solidFill>
                  <a:schemeClr val="accent4">
                    <a:shade val="95000"/>
                    <a:satMod val="105000"/>
                  </a:schemeClr>
                </a:solidFill>
              </a:ln>
              <a:pattFill prst="plaid">
                <a:fgClr>
                  <a:srgbClr val="FF0000"/>
                </a:fgClr>
                <a:bgClr>
                  <a:schemeClr val="bg1"/>
                </a:bgClr>
              </a:pattFill>
              <a:latin typeface="Blackadder ITC" pitchFamily="8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2700" y="0"/>
            <a:ext cx="9144000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C000"/>
                </a:solidFill>
              </a:rPr>
              <a:t>স্বাগতম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3729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4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4959"/>
            <a:ext cx="86868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</a:t>
            </a:r>
            <a:r>
              <a:rPr lang="en-US" sz="2400" dirty="0" err="1"/>
              <a:t>যোগ</a:t>
            </a:r>
            <a:r>
              <a:rPr lang="en-US" sz="2400" dirty="0"/>
              <a:t>, </a:t>
            </a:r>
            <a:r>
              <a:rPr lang="en-US" sz="2400" dirty="0" err="1"/>
              <a:t>রিয়োগ</a:t>
            </a:r>
            <a:r>
              <a:rPr lang="en-US" sz="2400" dirty="0"/>
              <a:t>, </a:t>
            </a:r>
            <a:r>
              <a:rPr lang="en-US" sz="2400" dirty="0" err="1"/>
              <a:t>গুণ</a:t>
            </a:r>
            <a:r>
              <a:rPr lang="en-US" sz="2400" dirty="0"/>
              <a:t> ও </a:t>
            </a:r>
            <a:r>
              <a:rPr lang="en-US" sz="2400" dirty="0" err="1"/>
              <a:t>ভাগ</a:t>
            </a:r>
            <a:r>
              <a:rPr lang="en-US" sz="2400" dirty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92634"/>
            <a:ext cx="2438400" cy="352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733235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8495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3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45" t="1156" r="2345" b="54399"/>
          <a:stretch/>
        </p:blipFill>
        <p:spPr>
          <a:xfrm>
            <a:off x="380999" y="1714497"/>
            <a:ext cx="7779005" cy="38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7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714497"/>
            <a:ext cx="6787602" cy="42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7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5" b="15371"/>
          <a:stretch/>
        </p:blipFill>
        <p:spPr>
          <a:xfrm>
            <a:off x="609600" y="1752600"/>
            <a:ext cx="7848600" cy="47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7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92"/>
          <a:stretch/>
        </p:blipFill>
        <p:spPr>
          <a:xfrm>
            <a:off x="1143000" y="1628775"/>
            <a:ext cx="6781800" cy="44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47" b="8328"/>
          <a:stretch/>
        </p:blipFill>
        <p:spPr>
          <a:xfrm>
            <a:off x="685800" y="1523999"/>
            <a:ext cx="7391400" cy="46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1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2’S </a:t>
            </a:r>
            <a:r>
              <a:rPr lang="en-US" dirty="0" err="1" smtClean="0"/>
              <a:t>কমপ্লিমেন্ট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1101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1000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বিয়োগ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1000 </a:t>
            </a:r>
            <a:r>
              <a:rPr lang="en-US" dirty="0" err="1" smtClean="0"/>
              <a:t>এর</a:t>
            </a:r>
            <a:r>
              <a:rPr lang="en-US" dirty="0" smtClean="0"/>
              <a:t> 2’S </a:t>
            </a:r>
            <a:r>
              <a:rPr lang="en-US" dirty="0" err="1" smtClean="0"/>
              <a:t>পূরক</a:t>
            </a:r>
            <a:r>
              <a:rPr lang="en-US" dirty="0" smtClean="0"/>
              <a:t> 0111</a:t>
            </a:r>
          </a:p>
          <a:p>
            <a:r>
              <a:rPr lang="en-US" dirty="0"/>
              <a:t>	</a:t>
            </a:r>
            <a:r>
              <a:rPr lang="en-US" dirty="0" smtClean="0"/>
              <a:t>		   +1</a:t>
            </a:r>
          </a:p>
          <a:p>
            <a:r>
              <a:rPr lang="en-US" dirty="0"/>
              <a:t>	</a:t>
            </a:r>
            <a:r>
              <a:rPr lang="en-US" dirty="0" smtClean="0"/>
              <a:t>	                 1000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           </a:t>
            </a:r>
            <a:r>
              <a:rPr lang="en-US" dirty="0" smtClean="0">
                <a:sym typeface="Symbol"/>
              </a:rPr>
              <a:t>1101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               +1000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             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dirty="0" smtClean="0">
                <a:sym typeface="Symbol"/>
              </a:rPr>
              <a:t>0101       (Carry =1)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err="1" smtClean="0">
                <a:sym typeface="Symbol"/>
              </a:rPr>
              <a:t>যেহেতু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Carry =</a:t>
            </a:r>
            <a:r>
              <a:rPr lang="en-US" dirty="0" smtClean="0">
                <a:sym typeface="Symbol"/>
              </a:rPr>
              <a:t>1 </a:t>
            </a:r>
            <a:r>
              <a:rPr lang="en-US" dirty="0" err="1" smtClean="0">
                <a:sym typeface="Symbol"/>
              </a:rPr>
              <a:t>সেহেতু</a:t>
            </a:r>
            <a:r>
              <a:rPr lang="en-US" dirty="0" smtClean="0">
                <a:sym typeface="Symbol"/>
              </a:rPr>
              <a:t> </a:t>
            </a:r>
            <a:r>
              <a:rPr lang="en-US" dirty="0"/>
              <a:t>2’S </a:t>
            </a:r>
            <a:r>
              <a:rPr lang="en-US" dirty="0" err="1"/>
              <a:t>কমপ্লিমেন্ট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বিয়োগফল</a:t>
            </a:r>
            <a:r>
              <a:rPr lang="en-US" dirty="0" smtClean="0"/>
              <a:t> = 0101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81387" y="3352800"/>
            <a:ext cx="609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4496673"/>
            <a:ext cx="7381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00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1’S ও 2’S </a:t>
            </a:r>
            <a:r>
              <a:rPr lang="en-US" sz="2400" dirty="0" err="1"/>
              <a:t>কমপ্লিমেন্ট</a:t>
            </a:r>
            <a:r>
              <a:rPr lang="en-US" sz="2400" dirty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2’S </a:t>
            </a:r>
            <a:r>
              <a:rPr lang="en-US" dirty="0" err="1" smtClean="0"/>
              <a:t>কমপ্লিমেন্ট</a:t>
            </a:r>
            <a:r>
              <a:rPr lang="en-US" dirty="0" smtClean="0"/>
              <a:t> </a:t>
            </a:r>
            <a:r>
              <a:rPr lang="en-US" dirty="0" err="1" smtClean="0"/>
              <a:t>পদ্ধতিতে</a:t>
            </a:r>
            <a:r>
              <a:rPr lang="en-US" dirty="0" smtClean="0"/>
              <a:t> 1100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1110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বিয়োগ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1110 </a:t>
            </a:r>
            <a:r>
              <a:rPr lang="en-US" dirty="0" err="1" smtClean="0"/>
              <a:t>এর</a:t>
            </a:r>
            <a:r>
              <a:rPr lang="en-US" dirty="0" smtClean="0"/>
              <a:t> 2’S </a:t>
            </a:r>
            <a:r>
              <a:rPr lang="en-US" dirty="0" err="1" smtClean="0"/>
              <a:t>পূরক</a:t>
            </a:r>
            <a:r>
              <a:rPr lang="en-US" dirty="0" smtClean="0"/>
              <a:t> 0001</a:t>
            </a:r>
          </a:p>
          <a:p>
            <a:r>
              <a:rPr lang="en-US" dirty="0"/>
              <a:t>	</a:t>
            </a:r>
            <a:r>
              <a:rPr lang="en-US" dirty="0" smtClean="0"/>
              <a:t>		   +1</a:t>
            </a:r>
          </a:p>
          <a:p>
            <a:r>
              <a:rPr lang="en-US" dirty="0"/>
              <a:t>	</a:t>
            </a:r>
            <a:r>
              <a:rPr lang="en-US" dirty="0" smtClean="0"/>
              <a:t>	                 0010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             </a:t>
            </a:r>
            <a:r>
              <a:rPr lang="en-US" dirty="0" smtClean="0">
                <a:sym typeface="Symbol"/>
              </a:rPr>
              <a:t>1100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               +0010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              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ym typeface="Symbol"/>
              </a:rPr>
              <a:t>1110  (Carry =0)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err="1" smtClean="0">
                <a:sym typeface="Symbol"/>
              </a:rPr>
              <a:t>যেহেতু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Carry </a:t>
            </a:r>
            <a:r>
              <a:rPr lang="en-US" dirty="0" smtClean="0">
                <a:sym typeface="Symbol"/>
              </a:rPr>
              <a:t>=</a:t>
            </a:r>
            <a:r>
              <a:rPr lang="en-US" dirty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সেহেতু</a:t>
            </a:r>
            <a:r>
              <a:rPr lang="en-US" dirty="0" smtClean="0">
                <a:sym typeface="Symbol"/>
              </a:rPr>
              <a:t>  1110 </a:t>
            </a:r>
            <a:r>
              <a:rPr lang="en-US" dirty="0" err="1" smtClean="0">
                <a:sym typeface="Symbol"/>
              </a:rPr>
              <a:t>এর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2’S </a:t>
            </a:r>
            <a:r>
              <a:rPr lang="en-US" dirty="0" err="1" smtClean="0"/>
              <a:t>কমপ্লিমেন্ট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 0001</a:t>
            </a:r>
          </a:p>
          <a:p>
            <a:r>
              <a:rPr lang="en-US" dirty="0"/>
              <a:t>	</a:t>
            </a:r>
            <a:r>
              <a:rPr lang="en-US" dirty="0" smtClean="0"/>
              <a:t>		     +1</a:t>
            </a:r>
          </a:p>
          <a:p>
            <a:r>
              <a:rPr lang="en-US" dirty="0"/>
              <a:t>	</a:t>
            </a:r>
            <a:r>
              <a:rPr lang="en-US" dirty="0" smtClean="0"/>
              <a:t>		0010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ym typeface="Symbol"/>
              </a:rPr>
              <a:t></a:t>
            </a:r>
            <a:r>
              <a:rPr lang="en-US" dirty="0" err="1" smtClean="0">
                <a:sym typeface="Symbol"/>
              </a:rPr>
              <a:t>বিয়োগফল</a:t>
            </a:r>
            <a:r>
              <a:rPr lang="en-US" dirty="0" smtClean="0">
                <a:sym typeface="Symbol"/>
              </a:rPr>
              <a:t> = -(0010)</a:t>
            </a:r>
            <a:r>
              <a:rPr lang="en-US" baseline="-25000" dirty="0" smtClean="0">
                <a:sym typeface="Symbol"/>
              </a:rPr>
              <a:t>2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3352800"/>
            <a:ext cx="457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4419600"/>
            <a:ext cx="838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90900" y="5486400"/>
            <a:ext cx="838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80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1295400"/>
            <a:ext cx="6248401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7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82" b="18563"/>
          <a:stretch/>
        </p:blipFill>
        <p:spPr>
          <a:xfrm>
            <a:off x="762000" y="1447800"/>
            <a:ext cx="740995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6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928" y="429491"/>
            <a:ext cx="9137073" cy="762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710" y="1219200"/>
            <a:ext cx="4599710" cy="5181600"/>
          </a:xfrm>
          <a:prstGeom prst="rect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800" dirty="0" err="1" smtClean="0">
                <a:cs typeface="NikoshBAN" pitchFamily="2" charset="0"/>
              </a:rPr>
              <a:t>সুদীপ্ত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চক্রবর্ত্তী</a:t>
            </a:r>
            <a:endParaRPr lang="bn-BD" sz="2800" dirty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ইন্সট্রাক্টর</a:t>
            </a:r>
            <a:r>
              <a:rPr lang="en-US" sz="2000" dirty="0" smtClean="0">
                <a:cs typeface="SutonnyMJ" pitchFamily="2" charset="0"/>
              </a:rPr>
              <a:t>  </a:t>
            </a:r>
            <a:r>
              <a:rPr lang="en-US" sz="1400" dirty="0" smtClean="0">
                <a:cs typeface="SutonnyMJ" pitchFamily="2" charset="0"/>
              </a:rPr>
              <a:t>(</a:t>
            </a:r>
            <a:r>
              <a:rPr lang="en-US" sz="1400" dirty="0" err="1">
                <a:cs typeface="SutonnyMJ" pitchFamily="2" charset="0"/>
              </a:rPr>
              <a:t>রেডিও</a:t>
            </a:r>
            <a:r>
              <a:rPr lang="en-US" sz="1400" dirty="0">
                <a:cs typeface="SutonnyMJ" pitchFamily="2" charset="0"/>
              </a:rPr>
              <a:t> </a:t>
            </a:r>
            <a:r>
              <a:rPr lang="en-US" sz="1400" dirty="0" err="1">
                <a:cs typeface="SutonnyMJ" pitchFamily="2" charset="0"/>
              </a:rPr>
              <a:t>এন্ড</a:t>
            </a:r>
            <a:r>
              <a:rPr lang="en-US" sz="1400" dirty="0">
                <a:cs typeface="SutonnyMJ" pitchFamily="2" charset="0"/>
              </a:rPr>
              <a:t> </a:t>
            </a:r>
            <a:r>
              <a:rPr lang="en-US" sz="1400" dirty="0" err="1">
                <a:cs typeface="SutonnyMJ" pitchFamily="2" charset="0"/>
              </a:rPr>
              <a:t>টিভি</a:t>
            </a:r>
            <a:r>
              <a:rPr lang="en-US" sz="1400" dirty="0">
                <a:cs typeface="SutonnyMJ" pitchFamily="2" charset="0"/>
              </a:rPr>
              <a:t>)</a:t>
            </a:r>
            <a:endParaRPr lang="bn-BD" sz="2000" dirty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err="1" smtClean="0">
                <a:cs typeface="SutonnyMJ" pitchFamily="2" charset="0"/>
              </a:rPr>
              <a:t>সিলেট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সরকারী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টেকনিক্যাল</a:t>
            </a:r>
            <a:r>
              <a:rPr lang="en-US" sz="2000" dirty="0">
                <a:cs typeface="SutonnyMJ" pitchFamily="2" charset="0"/>
              </a:rPr>
              <a:t> </a:t>
            </a:r>
            <a:r>
              <a:rPr lang="en-US" sz="2000" dirty="0" err="1">
                <a:cs typeface="SutonnyMJ" pitchFamily="2" charset="0"/>
              </a:rPr>
              <a:t>স্কুল</a:t>
            </a:r>
            <a:r>
              <a:rPr lang="en-US" sz="2000" dirty="0">
                <a:cs typeface="SutonnyMJ" pitchFamily="2" charset="0"/>
              </a:rPr>
              <a:t> ও </a:t>
            </a:r>
            <a:r>
              <a:rPr lang="en-US" sz="2000" dirty="0" err="1" smtClean="0">
                <a:cs typeface="SutonnyMJ" pitchFamily="2" charset="0"/>
              </a:rPr>
              <a:t>কলেজ,সিলেট</a:t>
            </a:r>
            <a:r>
              <a:rPr lang="en-US" sz="2000" dirty="0" smtClean="0">
                <a:cs typeface="SutonnyMJ" pitchFamily="2" charset="0"/>
              </a:rPr>
              <a:t>।</a:t>
            </a:r>
            <a:endParaRPr lang="en-US" sz="2000" dirty="0">
              <a:cs typeface="SutonnyMJ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82390" y="1219200"/>
            <a:ext cx="4561610" cy="5181600"/>
          </a:xfrm>
          <a:prstGeom prst="rect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2000" dirty="0" smtClean="0"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দ্বাদশ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শ্রেণি</a:t>
            </a:r>
            <a:endParaRPr lang="bn-BD" sz="2000" dirty="0" smtClean="0"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ইলেকট্রনিক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কন্ট্রোল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এন্ড</a:t>
            </a:r>
            <a:r>
              <a:rPr lang="en-US" sz="2000" dirty="0" smtClean="0">
                <a:cs typeface="SutonnyMJ" pitchFamily="2" charset="0"/>
              </a:rPr>
              <a:t> কমিউনিকেশন-১(৮২৮২১)</a:t>
            </a:r>
            <a:endParaRPr lang="bn-BD" sz="2000" dirty="0" smtClean="0"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cs typeface="SutonnyMJ" pitchFamily="2" charset="0"/>
              </a:rPr>
              <a:t>(২য় </a:t>
            </a:r>
            <a:r>
              <a:rPr lang="en-US" sz="2000" dirty="0" err="1" smtClean="0">
                <a:cs typeface="SutonnyMJ" pitchFamily="2" charset="0"/>
              </a:rPr>
              <a:t>পত্র</a:t>
            </a:r>
            <a:r>
              <a:rPr lang="en-US" sz="2000" dirty="0" smtClean="0"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দ্বিতীয়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অধ্যায়</a:t>
            </a:r>
            <a:endParaRPr lang="en-US" sz="2000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" y="1447800"/>
            <a:ext cx="69088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562600"/>
            <a:ext cx="3657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Gray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59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9453" y="1447800"/>
            <a:ext cx="5522494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562600"/>
            <a:ext cx="3657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Excess-3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0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95400"/>
            <a:ext cx="6553200" cy="49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1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19200"/>
            <a:ext cx="7543800" cy="4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প্যারিটি</a:t>
            </a:r>
            <a:r>
              <a:rPr lang="en-US" sz="2400" dirty="0"/>
              <a:t> </a:t>
            </a:r>
            <a:r>
              <a:rPr lang="en-US" sz="2400" dirty="0" err="1"/>
              <a:t>চেক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 smtClean="0"/>
              <a:t>হ্যামিং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কোড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2" r="4114" b="7665"/>
          <a:stretch/>
        </p:blipFill>
        <p:spPr>
          <a:xfrm>
            <a:off x="561974" y="1219200"/>
            <a:ext cx="7439026" cy="46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9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প্যারিটি</a:t>
            </a:r>
            <a:r>
              <a:rPr lang="en-US" sz="2400" dirty="0"/>
              <a:t> </a:t>
            </a:r>
            <a:r>
              <a:rPr lang="en-US" sz="2400" dirty="0" err="1"/>
              <a:t>চেক</a:t>
            </a:r>
            <a:r>
              <a:rPr lang="en-US" sz="2400" dirty="0"/>
              <a:t> </a:t>
            </a:r>
            <a:r>
              <a:rPr lang="en-US" sz="2400" dirty="0" err="1"/>
              <a:t>কোড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 smtClean="0"/>
              <a:t>হ্যামিং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কোড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74" y="1452862"/>
            <a:ext cx="7439026" cy="42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6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0692"/>
            <a:ext cx="8534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ASCII </a:t>
            </a:r>
            <a:r>
              <a:rPr lang="en-US" sz="2400" dirty="0" smtClean="0"/>
              <a:t>Code 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4" t="269" r="652" b="4211"/>
          <a:stretch/>
        </p:blipFill>
        <p:spPr>
          <a:xfrm>
            <a:off x="762000" y="1143000"/>
            <a:ext cx="7096126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মূল্যায়নঃ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বাইনারি</a:t>
            </a:r>
            <a:r>
              <a:rPr lang="en-US" dirty="0"/>
              <a:t>, </a:t>
            </a:r>
            <a:r>
              <a:rPr lang="en-US" dirty="0" err="1"/>
              <a:t>অক্টাল</a:t>
            </a:r>
            <a:r>
              <a:rPr lang="en-US" dirty="0"/>
              <a:t>, </a:t>
            </a:r>
            <a:r>
              <a:rPr lang="en-US" dirty="0" err="1"/>
              <a:t>ডেসিম্যাল</a:t>
            </a:r>
            <a:r>
              <a:rPr lang="en-US" dirty="0"/>
              <a:t> ও </a:t>
            </a:r>
            <a:r>
              <a:rPr lang="en-US" dirty="0" err="1"/>
              <a:t>হেক্সাডেসিম্যাল</a:t>
            </a:r>
            <a:r>
              <a:rPr lang="en-US" dirty="0"/>
              <a:t> </a:t>
            </a:r>
            <a:r>
              <a:rPr lang="en-US" dirty="0" err="1"/>
              <a:t>নাম্বার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বাইনারি</a:t>
            </a:r>
            <a:r>
              <a:rPr lang="en-US" dirty="0"/>
              <a:t> </a:t>
            </a:r>
            <a:r>
              <a:rPr lang="en-US" dirty="0" err="1"/>
              <a:t>সংখ্যার</a:t>
            </a:r>
            <a:r>
              <a:rPr lang="en-US" dirty="0"/>
              <a:t> </a:t>
            </a:r>
            <a:r>
              <a:rPr lang="en-US" dirty="0" err="1"/>
              <a:t>যোগ</a:t>
            </a:r>
            <a:r>
              <a:rPr lang="en-US" dirty="0"/>
              <a:t>, </a:t>
            </a:r>
            <a:r>
              <a:rPr lang="en-US" dirty="0" err="1"/>
              <a:t>রিয়োগ</a:t>
            </a:r>
            <a:r>
              <a:rPr lang="en-US" dirty="0"/>
              <a:t>, </a:t>
            </a:r>
            <a:r>
              <a:rPr lang="en-US" dirty="0" err="1"/>
              <a:t>গুণ</a:t>
            </a:r>
            <a:r>
              <a:rPr lang="en-US" dirty="0"/>
              <a:t> ও </a:t>
            </a:r>
            <a:r>
              <a:rPr lang="en-US" dirty="0" err="1"/>
              <a:t>ভাগ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বাইনারি</a:t>
            </a:r>
            <a:r>
              <a:rPr lang="en-US" dirty="0"/>
              <a:t> </a:t>
            </a:r>
            <a:r>
              <a:rPr lang="en-US" dirty="0" err="1"/>
              <a:t>সংখ্যার</a:t>
            </a:r>
            <a:r>
              <a:rPr lang="en-US" dirty="0"/>
              <a:t> 1’S ও 2’S </a:t>
            </a:r>
            <a:r>
              <a:rPr lang="en-US" dirty="0" err="1"/>
              <a:t>কমপ্লিমেন্ট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কোড</a:t>
            </a:r>
            <a:r>
              <a:rPr lang="en-US" dirty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প্যারিটি</a:t>
            </a:r>
            <a:r>
              <a:rPr lang="en-US" dirty="0"/>
              <a:t> </a:t>
            </a:r>
            <a:r>
              <a:rPr lang="en-US" dirty="0" err="1"/>
              <a:t>চেক</a:t>
            </a:r>
            <a:r>
              <a:rPr lang="en-US" dirty="0"/>
              <a:t> </a:t>
            </a:r>
            <a:r>
              <a:rPr lang="en-US" dirty="0" err="1"/>
              <a:t>কোড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হ্যামিং</a:t>
            </a:r>
            <a:r>
              <a:rPr lang="en-US" dirty="0"/>
              <a:t> </a:t>
            </a:r>
            <a:r>
              <a:rPr lang="en-US" dirty="0" err="1"/>
              <a:t>কোড</a:t>
            </a:r>
            <a:r>
              <a:rPr lang="en-US" dirty="0"/>
              <a:t> </a:t>
            </a:r>
            <a:r>
              <a:rPr lang="en-US" dirty="0" err="1" smtClean="0"/>
              <a:t>কী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ASCII </a:t>
            </a:r>
            <a:r>
              <a:rPr lang="en-US" dirty="0" smtClean="0"/>
              <a:t>Code 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9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বাড়ীর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64770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বাইনারি</a:t>
            </a:r>
            <a:r>
              <a:rPr lang="en-US" dirty="0"/>
              <a:t> </a:t>
            </a:r>
            <a:r>
              <a:rPr lang="en-US" dirty="0" err="1"/>
              <a:t>সংখ্যার</a:t>
            </a:r>
            <a:r>
              <a:rPr lang="en-US" dirty="0"/>
              <a:t> 1’S ও 2’S </a:t>
            </a:r>
            <a:r>
              <a:rPr lang="en-US" dirty="0" err="1"/>
              <a:t>কমপ্লিমেন্ট</a:t>
            </a:r>
            <a:r>
              <a:rPr lang="en-US" dirty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বিয়োগ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প্যারিটি</a:t>
            </a:r>
            <a:r>
              <a:rPr lang="en-US" dirty="0"/>
              <a:t> </a:t>
            </a:r>
            <a:r>
              <a:rPr lang="en-US" dirty="0" err="1"/>
              <a:t>চেক</a:t>
            </a:r>
            <a:r>
              <a:rPr lang="en-US" dirty="0"/>
              <a:t> </a:t>
            </a:r>
            <a:r>
              <a:rPr lang="en-US" dirty="0" err="1"/>
              <a:t>কোড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হ্যামিং</a:t>
            </a:r>
            <a:r>
              <a:rPr lang="en-US" dirty="0"/>
              <a:t>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4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পরবর্তী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126" y="1371600"/>
            <a:ext cx="615554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7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82734"/>
            <a:ext cx="853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err="1" smtClean="0"/>
              <a:t>সিস্টেম</a:t>
            </a:r>
            <a:r>
              <a:rPr lang="en-US" dirty="0" smtClean="0"/>
              <a:t> ও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ধারনা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200"/>
            <a:ext cx="77057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6670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সকলের সু-স্বাস্থ্য কামনায়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1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4" y="161925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পাঠঃ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নাম্বার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সিস্টেম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কোড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সম্পর্কে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ধারনা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দ্বিতীয়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অধ্যায়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নাম্বার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সিস্টেম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কোড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সম্পর্কে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ধারনা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)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7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923925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6724" y="2057399"/>
            <a:ext cx="7915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বাইনারি</a:t>
            </a:r>
            <a:r>
              <a:rPr lang="en-US" dirty="0" smtClean="0"/>
              <a:t>, </a:t>
            </a:r>
            <a:r>
              <a:rPr lang="en-US" dirty="0" err="1" smtClean="0"/>
              <a:t>অক্টাল</a:t>
            </a:r>
            <a:r>
              <a:rPr lang="en-US" dirty="0" smtClean="0"/>
              <a:t>, </a:t>
            </a:r>
            <a:r>
              <a:rPr lang="en-US" dirty="0" err="1" smtClean="0"/>
              <a:t>ডেসিম্যাল</a:t>
            </a:r>
            <a:r>
              <a:rPr lang="en-US" dirty="0" smtClean="0"/>
              <a:t> ও </a:t>
            </a:r>
            <a:r>
              <a:rPr lang="en-US" dirty="0" err="1" smtClean="0"/>
              <a:t>হেক্সাডেসিম্যাল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সংখ্যার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, </a:t>
            </a:r>
            <a:r>
              <a:rPr lang="en-US" dirty="0" err="1" smtClean="0"/>
              <a:t>রিয়োগ</a:t>
            </a:r>
            <a:r>
              <a:rPr lang="en-US" dirty="0" smtClean="0"/>
              <a:t>, </a:t>
            </a:r>
            <a:r>
              <a:rPr lang="en-US" dirty="0" err="1" smtClean="0"/>
              <a:t>গুণ</a:t>
            </a:r>
            <a:r>
              <a:rPr lang="en-US" dirty="0" smtClean="0"/>
              <a:t> ও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সংখ্যার</a:t>
            </a:r>
            <a:r>
              <a:rPr lang="en-US" dirty="0" smtClean="0"/>
              <a:t> 1’S ও 2’S </a:t>
            </a:r>
            <a:r>
              <a:rPr lang="en-US" dirty="0" err="1" smtClean="0"/>
              <a:t>কমপ্লিমেন্ট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প্যারিটি</a:t>
            </a:r>
            <a:r>
              <a:rPr lang="en-US" dirty="0" smtClean="0"/>
              <a:t> </a:t>
            </a:r>
            <a:r>
              <a:rPr lang="en-US" dirty="0" err="1" smtClean="0"/>
              <a:t>চেক</a:t>
            </a:r>
            <a:r>
              <a:rPr lang="en-US" dirty="0" smtClean="0"/>
              <a:t>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হ্যামিং</a:t>
            </a:r>
            <a:r>
              <a:rPr lang="en-US" dirty="0" smtClean="0"/>
              <a:t>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ASCII Code </a:t>
            </a:r>
            <a:r>
              <a:rPr lang="en-US" dirty="0" err="1" smtClean="0"/>
              <a:t>বর্ণনা</a:t>
            </a:r>
            <a:r>
              <a:rPr lang="en-US" dirty="0" smtClean="0"/>
              <a:t> 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, </a:t>
            </a:r>
            <a:r>
              <a:rPr lang="en-US" sz="2400" dirty="0" err="1"/>
              <a:t>অক্টাল</a:t>
            </a:r>
            <a:r>
              <a:rPr lang="en-US" sz="2400" dirty="0"/>
              <a:t>, </a:t>
            </a:r>
            <a:r>
              <a:rPr lang="en-US" sz="2400" dirty="0" err="1"/>
              <a:t>ডেসিম্যাল</a:t>
            </a:r>
            <a:r>
              <a:rPr lang="en-US" sz="2400" dirty="0"/>
              <a:t> ও </a:t>
            </a:r>
            <a:r>
              <a:rPr lang="en-US" sz="2400" dirty="0" err="1"/>
              <a:t>হেক্সাডেসিম্যাল</a:t>
            </a:r>
            <a:r>
              <a:rPr lang="en-US" sz="2400" dirty="0"/>
              <a:t> </a:t>
            </a:r>
            <a:r>
              <a:rPr lang="en-US" sz="2400" dirty="0" err="1"/>
              <a:t>নাম্বার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1485900"/>
            <a:ext cx="8458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4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4959"/>
            <a:ext cx="86868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</a:t>
            </a:r>
            <a:r>
              <a:rPr lang="en-US" sz="2400" dirty="0" err="1"/>
              <a:t>যোগ</a:t>
            </a:r>
            <a:r>
              <a:rPr lang="en-US" sz="2400" dirty="0"/>
              <a:t>, </a:t>
            </a:r>
            <a:r>
              <a:rPr lang="en-US" sz="2400" dirty="0" err="1"/>
              <a:t>রিয়োগ</a:t>
            </a:r>
            <a:r>
              <a:rPr lang="en-US" sz="2400" dirty="0"/>
              <a:t>, </a:t>
            </a:r>
            <a:r>
              <a:rPr lang="en-US" sz="2400" dirty="0" err="1"/>
              <a:t>গুণ</a:t>
            </a:r>
            <a:r>
              <a:rPr lang="en-US" sz="2400" dirty="0"/>
              <a:t> ও </a:t>
            </a:r>
            <a:r>
              <a:rPr lang="en-US" sz="2400" dirty="0" err="1"/>
              <a:t>ভাগ</a:t>
            </a:r>
            <a:r>
              <a:rPr lang="en-US" sz="2400" dirty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69" y="1524000"/>
            <a:ext cx="3309937" cy="24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1" t="30404" r="15345" b="7443"/>
          <a:stretch/>
        </p:blipFill>
        <p:spPr>
          <a:xfrm>
            <a:off x="4572000" y="1720452"/>
            <a:ext cx="4152900" cy="2516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8651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বাইনারি</a:t>
            </a:r>
            <a:r>
              <a:rPr lang="en-US" dirty="0"/>
              <a:t> </a:t>
            </a:r>
            <a:r>
              <a:rPr lang="en-US" dirty="0" err="1"/>
              <a:t>যোগ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8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4959"/>
            <a:ext cx="86868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</a:t>
            </a:r>
            <a:r>
              <a:rPr lang="en-US" sz="2400" dirty="0" err="1"/>
              <a:t>যোগ</a:t>
            </a:r>
            <a:r>
              <a:rPr lang="en-US" sz="2400" dirty="0"/>
              <a:t>, </a:t>
            </a:r>
            <a:r>
              <a:rPr lang="en-US" sz="2400" dirty="0" err="1"/>
              <a:t>রিয়োগ</a:t>
            </a:r>
            <a:r>
              <a:rPr lang="en-US" sz="2400" dirty="0"/>
              <a:t>, </a:t>
            </a:r>
            <a:r>
              <a:rPr lang="en-US" sz="2400" dirty="0" err="1"/>
              <a:t>গুণ</a:t>
            </a:r>
            <a:r>
              <a:rPr lang="en-US" sz="2400" dirty="0"/>
              <a:t> ও </a:t>
            </a:r>
            <a:r>
              <a:rPr lang="en-US" sz="2400" dirty="0" err="1"/>
              <a:t>ভাগ</a:t>
            </a:r>
            <a:r>
              <a:rPr lang="en-US" sz="2400" dirty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" y="1784281"/>
            <a:ext cx="3931859" cy="2330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03"/>
          <a:stretch/>
        </p:blipFill>
        <p:spPr>
          <a:xfrm>
            <a:off x="4462010" y="1570937"/>
            <a:ext cx="3843790" cy="3001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বিয়োগ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8651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বাইনারি</a:t>
            </a:r>
            <a:r>
              <a:rPr lang="en-US" dirty="0"/>
              <a:t> </a:t>
            </a:r>
            <a:r>
              <a:rPr lang="en-US" dirty="0" err="1"/>
              <a:t>বিয়োগ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89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4959"/>
            <a:ext cx="86868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বাইনারি</a:t>
            </a:r>
            <a:r>
              <a:rPr lang="en-US" sz="2400" dirty="0"/>
              <a:t> </a:t>
            </a:r>
            <a:r>
              <a:rPr lang="en-US" sz="2400" dirty="0" err="1"/>
              <a:t>সংখ্যার</a:t>
            </a:r>
            <a:r>
              <a:rPr lang="en-US" sz="2400" dirty="0"/>
              <a:t> </a:t>
            </a:r>
            <a:r>
              <a:rPr lang="en-US" sz="2400" dirty="0" err="1"/>
              <a:t>যোগ</a:t>
            </a:r>
            <a:r>
              <a:rPr lang="en-US" sz="2400" dirty="0"/>
              <a:t>, </a:t>
            </a:r>
            <a:r>
              <a:rPr lang="en-US" sz="2400" dirty="0" err="1"/>
              <a:t>রিয়োগ</a:t>
            </a:r>
            <a:r>
              <a:rPr lang="en-US" sz="2400" dirty="0"/>
              <a:t>, </a:t>
            </a:r>
            <a:r>
              <a:rPr lang="en-US" sz="2400" dirty="0" err="1"/>
              <a:t>গুণ</a:t>
            </a:r>
            <a:r>
              <a:rPr lang="en-US" sz="2400" dirty="0"/>
              <a:t> ও </a:t>
            </a:r>
            <a:r>
              <a:rPr lang="en-US" sz="2400" dirty="0" err="1"/>
              <a:t>ভাগ</a:t>
            </a:r>
            <a:r>
              <a:rPr lang="en-US" sz="2400" dirty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32" y="1816124"/>
            <a:ext cx="3875375" cy="2222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451" y="1733235"/>
            <a:ext cx="4100339" cy="2305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 smtClean="0"/>
              <a:t>গুণন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52437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বাইনারি</a:t>
            </a:r>
            <a:r>
              <a:rPr lang="en-US" dirty="0" smtClean="0"/>
              <a:t> </a:t>
            </a:r>
            <a:r>
              <a:rPr lang="en-US" dirty="0" err="1"/>
              <a:t>গুণন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8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389</Words>
  <Application>Microsoft Office PowerPoint</Application>
  <PresentationFormat>On-screen Show (4:3)</PresentationFormat>
  <Paragraphs>106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Harendra Biswas</dc:creator>
  <cp:lastModifiedBy>Electronics Dpt</cp:lastModifiedBy>
  <cp:revision>157</cp:revision>
  <dcterms:created xsi:type="dcterms:W3CDTF">2006-08-16T00:00:00Z</dcterms:created>
  <dcterms:modified xsi:type="dcterms:W3CDTF">2023-11-19T04:48:20Z</dcterms:modified>
</cp:coreProperties>
</file>