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74" r:id="rId8"/>
    <p:sldId id="289" r:id="rId9"/>
    <p:sldId id="275" r:id="rId10"/>
    <p:sldId id="276" r:id="rId11"/>
    <p:sldId id="277" r:id="rId12"/>
    <p:sldId id="290" r:id="rId13"/>
    <p:sldId id="291" r:id="rId14"/>
    <p:sldId id="272" r:id="rId15"/>
    <p:sldId id="273" r:id="rId16"/>
    <p:sldId id="265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3594" autoAdjust="0"/>
  </p:normalViewPr>
  <p:slideViewPr>
    <p:cSldViewPr>
      <p:cViewPr varScale="1">
        <p:scale>
          <a:sx n="68" d="100"/>
          <a:sy n="68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92B8-E5E2-4A90-B4D6-9FFFEA56A4B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C802D-CF66-42A9-A173-491F9624A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18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C802D-CF66-42A9-A173-491F9624A6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86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C802D-CF66-42A9-A173-491F9624A6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30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12700" y="6477000"/>
            <a:ext cx="914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ln>
                  <a:solidFill>
                    <a:schemeClr val="accent4">
                      <a:shade val="95000"/>
                      <a:satMod val="105000"/>
                    </a:schemeClr>
                  </a:solidFill>
                </a:ln>
                <a:pattFill prst="plaid">
                  <a:fgClr>
                    <a:srgbClr val="FF0000"/>
                  </a:fgClr>
                  <a:bgClr>
                    <a:schemeClr val="bg1"/>
                  </a:bgClr>
                </a:pattFill>
                <a:latin typeface="Blackadder ITC" pitchFamily="82" charset="0"/>
              </a:rPr>
              <a:t>Harendra</a:t>
            </a:r>
            <a:r>
              <a:rPr lang="en-US" dirty="0" smtClean="0">
                <a:ln>
                  <a:solidFill>
                    <a:schemeClr val="accent4">
                      <a:shade val="95000"/>
                      <a:satMod val="105000"/>
                    </a:schemeClr>
                  </a:solidFill>
                </a:ln>
                <a:pattFill prst="plaid">
                  <a:fgClr>
                    <a:srgbClr val="FF0000"/>
                  </a:fgClr>
                  <a:bgClr>
                    <a:schemeClr val="bg1"/>
                  </a:bgClr>
                </a:pattFill>
                <a:latin typeface="Blackadder ITC" pitchFamily="82" charset="0"/>
              </a:rPr>
              <a:t> Biswas</a:t>
            </a:r>
            <a:endParaRPr lang="en-US" dirty="0"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  <a:pattFill prst="plaid">
                <a:fgClr>
                  <a:srgbClr val="FF0000"/>
                </a:fgClr>
                <a:bgClr>
                  <a:schemeClr val="bg1"/>
                </a:bgClr>
              </a:pattFill>
              <a:latin typeface="Blackadder ITC" pitchFamily="82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-12700" y="0"/>
            <a:ext cx="914400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533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C000"/>
                </a:solidFill>
              </a:rPr>
              <a:t>স্বাগতম</a:t>
            </a:r>
            <a:endParaRPr lang="en-US" sz="7200" b="1" dirty="0">
              <a:solidFill>
                <a:srgbClr val="FFC000"/>
              </a:solidFill>
            </a:endParaRPr>
          </a:p>
        </p:txBody>
      </p:sp>
      <p:pic>
        <p:nvPicPr>
          <p:cNvPr id="4" name="Picture 3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33729"/>
            <a:ext cx="5638800" cy="42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241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মাল্টিপ্লেক্সার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/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7194" y="1600200"/>
            <a:ext cx="5560806" cy="3413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555" y="5334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dirty="0" err="1" smtClean="0"/>
              <a:t>মাল্টিপ্লেক্সারঃ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যে</a:t>
            </a:r>
            <a:r>
              <a:rPr lang="en-US" sz="1400" dirty="0" smtClean="0"/>
              <a:t> </a:t>
            </a:r>
            <a:r>
              <a:rPr lang="en-US" sz="1400" dirty="0" err="1" smtClean="0"/>
              <a:t>লজিক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অনেকগুলো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একটি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মাত্র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থাকে</a:t>
            </a:r>
            <a:r>
              <a:rPr lang="en-US" sz="1400" dirty="0" smtClean="0"/>
              <a:t>, </a:t>
            </a:r>
            <a:r>
              <a:rPr lang="en-US" sz="1400" dirty="0" err="1" smtClean="0"/>
              <a:t>তাকে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মাল্টিপ্লেক্সার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বলে</a:t>
            </a:r>
            <a:r>
              <a:rPr lang="en-US" sz="1400" dirty="0" smtClean="0"/>
              <a:t>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202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মাল্টিপ্লেক্সারের</a:t>
            </a:r>
            <a:r>
              <a:rPr lang="en-US" sz="2400" dirty="0" smtClean="0"/>
              <a:t> </a:t>
            </a:r>
            <a:r>
              <a:rPr lang="en-US" sz="2400" dirty="0" err="1"/>
              <a:t>লজিক</a:t>
            </a:r>
            <a:r>
              <a:rPr lang="en-US" sz="2400" dirty="0"/>
              <a:t> </a:t>
            </a:r>
            <a:r>
              <a:rPr lang="en-US" sz="2400" dirty="0" err="1"/>
              <a:t>সার্কিট</a:t>
            </a:r>
            <a:r>
              <a:rPr lang="en-US" sz="2400" dirty="0"/>
              <a:t>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1028" y="1724025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056" y="5096232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এখানে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বিশিষ্ট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মাল্টিপ্লেক্সারের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লজিক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দেখানো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হল</a:t>
            </a:r>
            <a:r>
              <a:rPr lang="en-US" sz="1600" dirty="0" smtClean="0"/>
              <a:t>। </a:t>
            </a:r>
            <a:r>
              <a:rPr lang="en-US" sz="1600" dirty="0" err="1" smtClean="0"/>
              <a:t>চারটি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মধ্য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থেকে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সাহায্যে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নির্ধারণ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প্রেণ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যখন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A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=0 ও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=0 </a:t>
            </a:r>
            <a:r>
              <a:rPr lang="en-US" sz="1600" dirty="0" err="1" smtClean="0"/>
              <a:t>হয়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=D</a:t>
            </a:r>
            <a:r>
              <a:rPr lang="en-US" sz="1600" baseline="-25000" dirty="0" smtClean="0"/>
              <a:t>0</a:t>
            </a:r>
            <a:r>
              <a:rPr lang="en-US" sz="1600" dirty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আবার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A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=1 ও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=1 </a:t>
            </a:r>
            <a:r>
              <a:rPr lang="en-US" sz="1600" dirty="0" err="1" smtClean="0"/>
              <a:t>হয়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Q</a:t>
            </a:r>
            <a:r>
              <a:rPr lang="en-US" sz="1600" baseline="-25000" dirty="0" smtClean="0"/>
              <a:t>1=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অর্থা</a:t>
            </a:r>
            <a:r>
              <a:rPr lang="en-US" sz="1600" dirty="0" smtClean="0"/>
              <a:t>ৎ </a:t>
            </a:r>
            <a:r>
              <a:rPr lang="en-US" sz="1600" dirty="0" err="1" smtClean="0"/>
              <a:t>চারটি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মধ্যে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পাওয়া</a:t>
            </a:r>
            <a:r>
              <a:rPr lang="en-US" sz="1600" dirty="0" smtClean="0"/>
              <a:t> </a:t>
            </a:r>
            <a:r>
              <a:rPr lang="en-US" sz="1600" dirty="0" err="1" smtClean="0"/>
              <a:t>যায়</a:t>
            </a:r>
            <a:r>
              <a:rPr lang="en-US" sz="1600" dirty="0" smtClean="0"/>
              <a:t>।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648456" y="125396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Truth Table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3" y="1322189"/>
            <a:ext cx="5567365" cy="3679205"/>
            <a:chOff x="742947" y="950357"/>
            <a:chExt cx="5567365" cy="3679205"/>
          </a:xfrm>
        </p:grpSpPr>
        <p:grpSp>
          <p:nvGrpSpPr>
            <p:cNvPr id="10" name="Group 9"/>
            <p:cNvGrpSpPr/>
            <p:nvPr/>
          </p:nvGrpSpPr>
          <p:grpSpPr>
            <a:xfrm>
              <a:off x="1076325" y="950357"/>
              <a:ext cx="4819650" cy="3679205"/>
              <a:chOff x="1076325" y="878442"/>
              <a:chExt cx="4819650" cy="367920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0018" t="12308" r="7192" b="5161"/>
              <a:stretch/>
            </p:blipFill>
            <p:spPr>
              <a:xfrm>
                <a:off x="1076325" y="1143000"/>
                <a:ext cx="4819650" cy="3414647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1219200" y="882134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0</a:t>
                </a:r>
                <a:endParaRPr lang="en-US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0" y="878442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</a:t>
                </a:r>
                <a:r>
                  <a:rPr lang="en-US" sz="1400" baseline="-25000" dirty="0"/>
                  <a:t>1</a:t>
                </a:r>
                <a:endParaRPr lang="en-US" sz="14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42947" y="1828798"/>
              <a:ext cx="466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2950" y="2438400"/>
              <a:ext cx="466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49" y="3133725"/>
              <a:ext cx="466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950" y="3733800"/>
              <a:ext cx="466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43587" y="2922238"/>
              <a:ext cx="466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978514"/>
              </p:ext>
            </p:extLst>
          </p:nvPr>
        </p:nvGraphicFramePr>
        <p:xfrm>
          <a:off x="6329368" y="1824295"/>
          <a:ext cx="22860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 INPUT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OUTPUT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-250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=D</a:t>
                      </a:r>
                      <a:r>
                        <a:rPr lang="en-US" sz="1400" baseline="-250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=D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=D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=D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659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/>
              <a:t>ডিমাল্টিপ্লেক্সার</a:t>
            </a:r>
            <a:r>
              <a:rPr lang="en-US" sz="2400" dirty="0"/>
              <a:t> </a:t>
            </a:r>
            <a:r>
              <a:rPr lang="en-US" sz="2400" dirty="0" err="1" smtClean="0"/>
              <a:t>কী</a:t>
            </a:r>
            <a:r>
              <a:rPr lang="en-US" sz="24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1028" y="1724025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7675" y="5704119"/>
            <a:ext cx="822975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ডিমাল্টিপ্লেক্সারঃ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সার্কিটের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মাত্র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ইনপুট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অনেকগুলো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আউটপুট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ডিমাল্টিপ্লেক্সার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1600" dirty="0" smtClean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1865" y="1436848"/>
            <a:ext cx="4909410" cy="382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999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/>
              <a:t>ডিমাল্টিপ্লেক্সারের</a:t>
            </a:r>
            <a:r>
              <a:rPr lang="en-US" sz="2400" dirty="0"/>
              <a:t> </a:t>
            </a:r>
            <a:r>
              <a:rPr lang="en-US" sz="2400" dirty="0" err="1"/>
              <a:t>লজিক</a:t>
            </a:r>
            <a:r>
              <a:rPr lang="en-US" sz="2400" dirty="0"/>
              <a:t> </a:t>
            </a:r>
            <a:r>
              <a:rPr lang="en-US" sz="2400" dirty="0" err="1" smtClean="0"/>
              <a:t>সার্কিট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781028" y="1724025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3228" y="4974372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এখানে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চারটি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বিশিষ্ট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ডিমাল্টিপ্লেক্সারের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লজিক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দেখানো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হল</a:t>
            </a:r>
            <a:r>
              <a:rPr lang="en-US" sz="1600" dirty="0" smtClean="0"/>
              <a:t>।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ডাটাটিকে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সাহায্যে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নির্ধারণ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প্রেণ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যখন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A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=0 ও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=0 </a:t>
            </a:r>
            <a:r>
              <a:rPr lang="en-US" sz="1600" dirty="0" err="1" smtClean="0"/>
              <a:t>হয়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Y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=D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আবার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সিলেক্ট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A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=1 ও 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=1 </a:t>
            </a:r>
            <a:r>
              <a:rPr lang="en-US" sz="1600" dirty="0" err="1" smtClean="0"/>
              <a:t>হয়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তখন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Y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=D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অর্থা</a:t>
            </a:r>
            <a:r>
              <a:rPr lang="en-US" sz="1600" dirty="0" smtClean="0"/>
              <a:t>ৎ </a:t>
            </a:r>
            <a:r>
              <a:rPr lang="en-US" sz="1600" dirty="0" err="1" smtClean="0"/>
              <a:t>চারটি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আউটপুটের</a:t>
            </a:r>
            <a:r>
              <a:rPr lang="en-US" sz="1600" dirty="0" smtClean="0"/>
              <a:t>  </a:t>
            </a:r>
            <a:r>
              <a:rPr lang="en-US" sz="1600" dirty="0" err="1" smtClean="0"/>
              <a:t>মধ্যে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থেকে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ডাটা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পাওয়া</a:t>
            </a:r>
            <a:r>
              <a:rPr lang="en-US" sz="1600" dirty="0" smtClean="0"/>
              <a:t> </a:t>
            </a:r>
            <a:r>
              <a:rPr lang="en-US" sz="1600" dirty="0" err="1" smtClean="0"/>
              <a:t>যায়</a:t>
            </a:r>
            <a:r>
              <a:rPr lang="en-US" sz="1600" dirty="0" smtClean="0"/>
              <a:t>।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581628" y="11321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Truth Table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228" y="1316772"/>
            <a:ext cx="4724400" cy="341464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464448"/>
              </p:ext>
            </p:extLst>
          </p:nvPr>
        </p:nvGraphicFramePr>
        <p:xfrm>
          <a:off x="6262540" y="1702435"/>
          <a:ext cx="22860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 INPUT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OUTPUT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-250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0</a:t>
                      </a:r>
                      <a:r>
                        <a:rPr lang="en-US" sz="1400" baseline="0" dirty="0" smtClean="0"/>
                        <a:t>=D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1</a:t>
                      </a:r>
                      <a:r>
                        <a:rPr lang="en-US" sz="1400" baseline="0" dirty="0" smtClean="0"/>
                        <a:t>=D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baseline="0" dirty="0" smtClean="0"/>
                        <a:t>=D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3</a:t>
                      </a:r>
                      <a:r>
                        <a:rPr lang="en-US" sz="1400" baseline="0" dirty="0" smtClean="0"/>
                        <a:t>=D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50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229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মূল্যায়নঃ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772400" cy="17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cs typeface="SutonnyMJ" pitchFamily="2" charset="0"/>
              </a:rPr>
              <a:t>এনকোডার</a:t>
            </a:r>
            <a:r>
              <a:rPr lang="en-US" dirty="0">
                <a:cs typeface="SutonnyMJ" pitchFamily="2" charset="0"/>
              </a:rPr>
              <a:t> ও </a:t>
            </a:r>
            <a:r>
              <a:rPr lang="en-US" dirty="0" err="1">
                <a:cs typeface="SutonnyMJ" pitchFamily="2" charset="0"/>
              </a:rPr>
              <a:t>ডিকোডার</a:t>
            </a:r>
            <a:r>
              <a:rPr lang="en-US" dirty="0">
                <a:cs typeface="SutonnyMJ" pitchFamily="2" charset="0"/>
              </a:rPr>
              <a:t> </a:t>
            </a:r>
            <a:r>
              <a:rPr lang="en-US" dirty="0" err="1">
                <a:cs typeface="SutonnyMJ" pitchFamily="2" charset="0"/>
              </a:rPr>
              <a:t>কী</a:t>
            </a:r>
            <a:r>
              <a:rPr lang="en-US" dirty="0">
                <a:cs typeface="SutonnyMJ" pitchFamily="2" charset="0"/>
              </a:rPr>
              <a:t>?</a:t>
            </a:r>
            <a:endParaRPr lang="bn-IN" dirty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?</a:t>
            </a:r>
            <a:endParaRPr lang="bn-IN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এনকোডার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ডিকোডারের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ব্লক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ডায়াগ্রাম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অংকন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ডিমাল্টিপ্লেক্সারের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ব্লক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ডায়াগ্রাম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অংকন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90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/>
              <a:t>বাড়ীর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46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মাল্টিপ্লেক্সার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ও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ডিমাল্টিপ্লেক্সার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লজিক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সার্কিটসহ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বর্ণনা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cs typeface="SutonnyMJ" pitchFamily="2" charset="0"/>
              </a:rPr>
              <a:t>কর</a:t>
            </a:r>
            <a:r>
              <a:rPr lang="en-US" dirty="0">
                <a:solidFill>
                  <a:srgbClr val="002060"/>
                </a:solidFill>
                <a:cs typeface="SutonnyMJ" pitchFamily="2" charset="0"/>
              </a:rPr>
              <a:t>।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এনকোডার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ও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ডিকোডারের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লজিক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সার্কিটসহ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বর্ণনা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কর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SutonnyMJ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4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/>
              <a:t>পরবর্তী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37" t="189" r="6166" b="35606"/>
          <a:stretch/>
        </p:blipFill>
        <p:spPr>
          <a:xfrm>
            <a:off x="747712" y="1524000"/>
            <a:ext cx="768191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37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2667000"/>
            <a:ext cx="701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9144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সকলের সু-স্বাস্থ্য কামনায়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1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6928" y="429491"/>
            <a:ext cx="9137073" cy="762000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27710" y="1219200"/>
            <a:ext cx="4599710" cy="5181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endParaRPr lang="en-US" sz="2400" dirty="0" smtClean="0">
              <a:cs typeface="NikoshBAN" pitchFamily="2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err="1" smtClean="0">
                <a:cs typeface="NikoshBAN" pitchFamily="2" charset="0"/>
              </a:rPr>
              <a:t>সুদীপ্ত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চক্রবর্ত্তী</a:t>
            </a:r>
            <a:endParaRPr lang="bn-BD" sz="2400" dirty="0" smtClean="0">
              <a:cs typeface="NikoshBAN" pitchFamily="2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>
                <a:cs typeface="SutonnyMJ" pitchFamily="2" charset="0"/>
              </a:rPr>
              <a:t> </a:t>
            </a:r>
            <a:r>
              <a:rPr lang="en-US" sz="2400" dirty="0" err="1" smtClean="0">
                <a:cs typeface="SutonnyMJ" pitchFamily="2" charset="0"/>
              </a:rPr>
              <a:t>ইন্সট্রাক্টর</a:t>
            </a:r>
            <a:r>
              <a:rPr lang="en-US" sz="2400" dirty="0" smtClean="0">
                <a:cs typeface="SutonnyMJ" pitchFamily="2" charset="0"/>
              </a:rPr>
              <a:t>  </a:t>
            </a:r>
            <a:r>
              <a:rPr lang="en-US" sz="1600" dirty="0" smtClean="0">
                <a:cs typeface="SutonnyMJ" pitchFamily="2" charset="0"/>
              </a:rPr>
              <a:t>(</a:t>
            </a:r>
            <a:r>
              <a:rPr lang="en-US" sz="1600" dirty="0" err="1" smtClean="0">
                <a:cs typeface="SutonnyMJ" pitchFamily="2" charset="0"/>
              </a:rPr>
              <a:t>রেডিও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এন্ড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টিভি</a:t>
            </a:r>
            <a:r>
              <a:rPr lang="en-US" sz="1600" dirty="0" smtClean="0">
                <a:cs typeface="SutonnyMJ" pitchFamily="2" charset="0"/>
              </a:rPr>
              <a:t>)</a:t>
            </a:r>
            <a:endParaRPr lang="bn-BD" sz="2400" dirty="0" smtClean="0">
              <a:cs typeface="NikoshBAN" pitchFamily="2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err="1" smtClean="0">
                <a:cs typeface="SutonnyMJ" pitchFamily="2" charset="0"/>
              </a:rPr>
              <a:t>সিলেট</a:t>
            </a:r>
            <a:r>
              <a:rPr lang="en-US" sz="2400" dirty="0" smtClean="0">
                <a:cs typeface="SutonnyMJ" pitchFamily="2" charset="0"/>
              </a:rPr>
              <a:t> </a:t>
            </a:r>
            <a:r>
              <a:rPr lang="en-US" sz="2400" dirty="0" err="1" smtClean="0">
                <a:cs typeface="SutonnyMJ" pitchFamily="2" charset="0"/>
              </a:rPr>
              <a:t>সরকারী</a:t>
            </a:r>
            <a:r>
              <a:rPr lang="en-US" sz="2400" dirty="0" smtClean="0">
                <a:cs typeface="SutonnyMJ" pitchFamily="2" charset="0"/>
              </a:rPr>
              <a:t> </a:t>
            </a:r>
            <a:r>
              <a:rPr lang="en-US" sz="2400" dirty="0" err="1" smtClean="0">
                <a:cs typeface="SutonnyMJ" pitchFamily="2" charset="0"/>
              </a:rPr>
              <a:t>টেকনিক্যাল</a:t>
            </a:r>
            <a:r>
              <a:rPr lang="en-US" sz="2400" dirty="0" smtClean="0">
                <a:cs typeface="SutonnyMJ" pitchFamily="2" charset="0"/>
              </a:rPr>
              <a:t> </a:t>
            </a:r>
            <a:r>
              <a:rPr lang="en-US" sz="2400" dirty="0" err="1" smtClean="0">
                <a:cs typeface="SutonnyMJ" pitchFamily="2" charset="0"/>
              </a:rPr>
              <a:t>স্কুল</a:t>
            </a:r>
            <a:r>
              <a:rPr lang="en-US" sz="2400" dirty="0" smtClean="0">
                <a:cs typeface="SutonnyMJ" pitchFamily="2" charset="0"/>
              </a:rPr>
              <a:t> ও </a:t>
            </a:r>
            <a:r>
              <a:rPr lang="en-US" sz="2400" dirty="0" err="1" smtClean="0">
                <a:cs typeface="SutonnyMJ" pitchFamily="2" charset="0"/>
              </a:rPr>
              <a:t>কলেজ,সিলেট</a:t>
            </a:r>
            <a:r>
              <a:rPr lang="en-US" sz="2400" dirty="0" smtClean="0">
                <a:cs typeface="SutonnyMJ" pitchFamily="2" charset="0"/>
              </a:rPr>
              <a:t>।</a:t>
            </a:r>
            <a:endParaRPr lang="en-US" sz="2400" dirty="0">
              <a:cs typeface="SutonnyMJ" pitchFamily="2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82390" y="1219200"/>
            <a:ext cx="4561610" cy="5181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cs typeface="SutonnyMJ" pitchFamily="2" charset="0"/>
              </a:rPr>
              <a:t>দ্বাদশ</a:t>
            </a:r>
            <a:r>
              <a:rPr lang="en-US" sz="2000" dirty="0" smtClean="0">
                <a:cs typeface="SutonnyMJ" pitchFamily="2" charset="0"/>
              </a:rPr>
              <a:t> </a:t>
            </a:r>
            <a:r>
              <a:rPr lang="en-US" sz="2000" dirty="0" err="1" smtClean="0">
                <a:cs typeface="SutonnyMJ" pitchFamily="2" charset="0"/>
              </a:rPr>
              <a:t>শ্রেণি</a:t>
            </a:r>
            <a:endParaRPr lang="bn-BD" sz="2000" dirty="0" smtClean="0"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cs typeface="SutonnyMJ" pitchFamily="2" charset="0"/>
              </a:rPr>
              <a:t>ইলেকট্রনিক</a:t>
            </a:r>
            <a:r>
              <a:rPr lang="en-US" sz="2000" dirty="0" smtClean="0">
                <a:cs typeface="SutonnyMJ" pitchFamily="2" charset="0"/>
              </a:rPr>
              <a:t> </a:t>
            </a:r>
            <a:r>
              <a:rPr lang="en-US" sz="2000" dirty="0" err="1" smtClean="0">
                <a:cs typeface="SutonnyMJ" pitchFamily="2" charset="0"/>
              </a:rPr>
              <a:t>কন্ট্রোল</a:t>
            </a:r>
            <a:r>
              <a:rPr lang="en-US" sz="2000" dirty="0" smtClean="0">
                <a:cs typeface="SutonnyMJ" pitchFamily="2" charset="0"/>
              </a:rPr>
              <a:t> </a:t>
            </a:r>
            <a:r>
              <a:rPr lang="en-US" sz="2000" dirty="0" err="1" smtClean="0">
                <a:cs typeface="SutonnyMJ" pitchFamily="2" charset="0"/>
              </a:rPr>
              <a:t>এন্ড</a:t>
            </a:r>
            <a:r>
              <a:rPr lang="en-US" sz="2000" dirty="0" smtClean="0">
                <a:cs typeface="SutonnyMJ" pitchFamily="2" charset="0"/>
              </a:rPr>
              <a:t> কমিউনিকেশন-১(৮২৮২১)</a:t>
            </a:r>
            <a:endParaRPr lang="bn-BD" sz="2000" dirty="0" smtClean="0"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cs typeface="SutonnyMJ" pitchFamily="2" charset="0"/>
              </a:rPr>
              <a:t>(২য় </a:t>
            </a:r>
            <a:r>
              <a:rPr lang="en-US" sz="2000" dirty="0" err="1" smtClean="0">
                <a:cs typeface="SutonnyMJ" pitchFamily="2" charset="0"/>
              </a:rPr>
              <a:t>পত্র</a:t>
            </a:r>
            <a:r>
              <a:rPr lang="en-US" sz="2000" dirty="0" smtClean="0">
                <a:cs typeface="SutonnyMJ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2000" dirty="0" err="1" smtClean="0">
                <a:cs typeface="SutonnyMJ" pitchFamily="2" charset="0"/>
              </a:rPr>
              <a:t>পঞ্চম</a:t>
            </a:r>
            <a:r>
              <a:rPr lang="en-US" sz="2000" dirty="0" smtClean="0">
                <a:cs typeface="SutonnyMJ" pitchFamily="2" charset="0"/>
              </a:rPr>
              <a:t> </a:t>
            </a:r>
            <a:r>
              <a:rPr lang="en-US" sz="2000" dirty="0" err="1" smtClean="0">
                <a:cs typeface="SutonnyMJ" pitchFamily="2" charset="0"/>
              </a:rPr>
              <a:t>অধ্যায়</a:t>
            </a:r>
            <a:endParaRPr lang="en-US" sz="2000" dirty="0"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7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82734"/>
            <a:ext cx="8534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</a:t>
            </a:r>
            <a:r>
              <a:rPr lang="en-US" dirty="0" err="1" smtClean="0"/>
              <a:t>কম্বিনেশনাল</a:t>
            </a:r>
            <a:r>
              <a:rPr lang="en-US" dirty="0" smtClean="0"/>
              <a:t> </a:t>
            </a:r>
            <a:r>
              <a:rPr lang="en-US" dirty="0" err="1" smtClean="0"/>
              <a:t>লজিক</a:t>
            </a:r>
            <a:r>
              <a:rPr lang="en-US" dirty="0" smtClean="0"/>
              <a:t> </a:t>
            </a:r>
            <a:r>
              <a:rPr lang="en-US" dirty="0" err="1" smtClean="0"/>
              <a:t>সার্কিট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619" y="465338"/>
            <a:ext cx="7055981" cy="484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14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24" y="161925"/>
            <a:ext cx="8991600" cy="600164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কম্বিনেশনাল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লজিক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সার্কিট</a:t>
            </a:r>
            <a:endParaRPr lang="en-US" sz="24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পঞ্চম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কম্বিনেশনাল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লজিক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সার্কিট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)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7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725" y="923925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6724" y="1828800"/>
            <a:ext cx="8067676" cy="170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cs typeface="SutonnyMJ" pitchFamily="2" charset="0"/>
              </a:rPr>
              <a:t>এনকোডার</a:t>
            </a:r>
            <a:r>
              <a:rPr lang="en-US" dirty="0">
                <a:cs typeface="SutonnyMJ" pitchFamily="2" charset="0"/>
              </a:rPr>
              <a:t> ও </a:t>
            </a:r>
            <a:r>
              <a:rPr lang="en-US" dirty="0" err="1">
                <a:cs typeface="SutonnyMJ" pitchFamily="2" charset="0"/>
              </a:rPr>
              <a:t>ডিকোডার</a:t>
            </a:r>
            <a:r>
              <a:rPr lang="en-US" dirty="0">
                <a:cs typeface="SutonnyMJ" pitchFamily="2" charset="0"/>
              </a:rPr>
              <a:t> </a:t>
            </a:r>
            <a:r>
              <a:rPr lang="en-US" dirty="0" err="1">
                <a:cs typeface="SutonnyMJ" pitchFamily="2" charset="0"/>
              </a:rPr>
              <a:t>কী</a:t>
            </a:r>
            <a:r>
              <a:rPr lang="en-US" dirty="0">
                <a:cs typeface="SutonnyMJ" pitchFamily="2" charset="0"/>
              </a:rPr>
              <a:t> </a:t>
            </a:r>
            <a:r>
              <a:rPr lang="en-US" dirty="0" err="1">
                <a:cs typeface="SutonnyMJ" pitchFamily="2" charset="0"/>
              </a:rPr>
              <a:t>তা</a:t>
            </a:r>
            <a:r>
              <a:rPr lang="en-US" dirty="0">
                <a:cs typeface="SutonnyMJ" pitchFamily="2" charset="0"/>
              </a:rPr>
              <a:t> </a:t>
            </a:r>
            <a:r>
              <a:rPr lang="en-US" dirty="0" err="1">
                <a:cs typeface="SutonnyMJ" pitchFamily="2" charset="0"/>
              </a:rPr>
              <a:t>বলতে</a:t>
            </a:r>
            <a:r>
              <a:rPr lang="en-US" dirty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পারব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SutonnyMJ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তা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SutonnyMJ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এনকোডার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ডিকোডার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ডিমাল্টিপ্লেক্সার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পারব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00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800" dirty="0"/>
              <a:t>Block </a:t>
            </a:r>
            <a:r>
              <a:rPr lang="en-US" sz="2800" dirty="0" smtClean="0"/>
              <a:t>Diagram </a:t>
            </a:r>
            <a:r>
              <a:rPr lang="en-US" sz="2400" dirty="0" err="1" smtClean="0"/>
              <a:t>এর</a:t>
            </a:r>
            <a:r>
              <a:rPr lang="en-US" sz="28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/>
              <a:t>এনকোডারের</a:t>
            </a:r>
            <a:r>
              <a:rPr lang="en-US" sz="2400" dirty="0"/>
              <a:t> </a:t>
            </a:r>
            <a:r>
              <a:rPr lang="en-US" sz="2400" dirty="0" err="1"/>
              <a:t>কার্যপ্রণালি</a:t>
            </a:r>
            <a:r>
              <a:rPr lang="en-US" sz="2400" dirty="0"/>
              <a:t>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4572000"/>
            <a:ext cx="44881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এনকোডারঃ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এটি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এমন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এক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ধরনের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যা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ডেসিম্যাল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সংখ্যার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সমতুল্য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বাইনারি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14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1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1600200"/>
            <a:ext cx="4673406" cy="258803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3914862"/>
              </p:ext>
            </p:extLst>
          </p:nvPr>
        </p:nvGraphicFramePr>
        <p:xfrm>
          <a:off x="5067293" y="1676400"/>
          <a:ext cx="3733807" cy="33299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9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394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31242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0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1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2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3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4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5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6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</a:t>
                      </a:r>
                      <a:r>
                        <a:rPr lang="en-US" sz="1200" b="1" baseline="-25000" dirty="0" smtClean="0"/>
                        <a:t>7</a:t>
                      </a:r>
                      <a:endParaRPr lang="en-US" sz="12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Q</a:t>
                      </a:r>
                      <a:r>
                        <a:rPr lang="en-US" sz="1200" b="1" baseline="-25000" dirty="0" smtClean="0"/>
                        <a:t>0</a:t>
                      </a:r>
                      <a:endParaRPr lang="en-US" sz="12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Q</a:t>
                      </a:r>
                      <a:r>
                        <a:rPr lang="en-US" sz="1200" b="1" baseline="-25000" dirty="0" smtClean="0"/>
                        <a:t>1</a:t>
                      </a:r>
                      <a:endParaRPr lang="en-US" sz="12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/>
                        <a:t>Q</a:t>
                      </a:r>
                      <a:r>
                        <a:rPr lang="en-US" sz="1200" b="1" baseline="-25000" dirty="0" smtClean="0"/>
                        <a:t>2</a:t>
                      </a:r>
                      <a:endParaRPr lang="en-US" sz="12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" y="5181600"/>
            <a:ext cx="8641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400" dirty="0" err="1" smtClean="0"/>
              <a:t>এনকোডারের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কার্যপ্রনণালিঃ</a:t>
            </a:r>
            <a:r>
              <a:rPr lang="en-US" sz="1400" dirty="0" smtClean="0"/>
              <a:t>   </a:t>
            </a:r>
            <a:r>
              <a:rPr lang="en-US" sz="1400" dirty="0" err="1" smtClean="0"/>
              <a:t>এখানে</a:t>
            </a:r>
            <a:r>
              <a:rPr lang="en-US" sz="1400" dirty="0" smtClean="0"/>
              <a:t> D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D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মাধ্যমে</a:t>
            </a:r>
            <a:r>
              <a:rPr lang="en-US" sz="1400" dirty="0" smtClean="0"/>
              <a:t> ৮টি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/>
              <a:t> </a:t>
            </a:r>
            <a:r>
              <a:rPr lang="en-US" sz="1400" dirty="0" err="1" smtClean="0"/>
              <a:t>ইনপুটে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প্রদান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</a:t>
            </a:r>
            <a:r>
              <a:rPr lang="en-US" sz="1400" dirty="0" smtClean="0"/>
              <a:t> </a:t>
            </a:r>
            <a:r>
              <a:rPr lang="en-US" sz="1400" dirty="0" err="1" smtClean="0"/>
              <a:t>হয়</a:t>
            </a:r>
            <a:r>
              <a:rPr lang="en-US" sz="1400" dirty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আউটপুটে</a:t>
            </a:r>
            <a:r>
              <a:rPr lang="en-US" sz="1400" dirty="0" smtClean="0"/>
              <a:t>  Q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Q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তিন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যায়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A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=1 </a:t>
            </a:r>
            <a:r>
              <a:rPr lang="en-US" sz="1400" dirty="0" err="1" smtClean="0"/>
              <a:t>হলে</a:t>
            </a:r>
            <a:r>
              <a:rPr lang="en-US" sz="1400" dirty="0" smtClean="0"/>
              <a:t>,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 0 </a:t>
            </a:r>
            <a:r>
              <a:rPr lang="en-US" sz="1400" dirty="0" err="1" smtClean="0"/>
              <a:t>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বোঝায়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তখন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= 000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আবার</a:t>
            </a:r>
            <a:r>
              <a:rPr lang="en-US" sz="1400" dirty="0" smtClean="0"/>
              <a:t>  A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=1হলে,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 3 </a:t>
            </a:r>
            <a:r>
              <a:rPr lang="en-US" sz="1400" dirty="0" err="1" smtClean="0"/>
              <a:t>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বোঝায়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তখন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= 011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এভাবে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ইনপুটে</a:t>
            </a:r>
            <a:r>
              <a:rPr lang="en-US" sz="1400" dirty="0" smtClean="0"/>
              <a:t> D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D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আটটি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প্রদান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করলে</a:t>
            </a:r>
            <a:r>
              <a:rPr lang="en-US" sz="1400" dirty="0" smtClean="0"/>
              <a:t>, </a:t>
            </a:r>
            <a:r>
              <a:rPr lang="en-US" sz="1400" dirty="0" err="1" smtClean="0"/>
              <a:t>আউটপুটে</a:t>
            </a:r>
            <a:r>
              <a:rPr lang="en-US" sz="1400" dirty="0" smtClean="0"/>
              <a:t>  Q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Q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তিন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যায়</a:t>
            </a:r>
            <a:r>
              <a:rPr lang="en-US" sz="1400" dirty="0" smtClean="0"/>
              <a:t> </a:t>
            </a:r>
            <a:r>
              <a:rPr lang="en-US" sz="1400" dirty="0" err="1" smtClean="0"/>
              <a:t>যা</a:t>
            </a:r>
            <a:r>
              <a:rPr lang="en-US" sz="1400" dirty="0" smtClean="0"/>
              <a:t> Truth </a:t>
            </a:r>
            <a:r>
              <a:rPr lang="en-US" sz="1400" dirty="0" err="1" smtClean="0"/>
              <a:t>টেবিলে</a:t>
            </a:r>
            <a:r>
              <a:rPr lang="en-US" sz="1400" dirty="0" smtClean="0"/>
              <a:t> </a:t>
            </a:r>
            <a:r>
              <a:rPr lang="en-US" sz="1400" dirty="0" err="1" smtClean="0"/>
              <a:t>দেখানো</a:t>
            </a:r>
            <a:r>
              <a:rPr lang="en-US" sz="1400" dirty="0" smtClean="0"/>
              <a:t> </a:t>
            </a:r>
            <a:r>
              <a:rPr lang="en-US" sz="1400" dirty="0" err="1" smtClean="0"/>
              <a:t>হয়েছে</a:t>
            </a:r>
            <a:r>
              <a:rPr lang="en-US" sz="1400" dirty="0" smtClean="0"/>
              <a:t>।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4240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এনকোডারের</a:t>
            </a:r>
            <a:r>
              <a:rPr lang="en-US" sz="2400" dirty="0" smtClean="0"/>
              <a:t> </a:t>
            </a:r>
            <a:r>
              <a:rPr lang="en-US" sz="2400" dirty="0" err="1"/>
              <a:t>লজিক</a:t>
            </a:r>
            <a:r>
              <a:rPr lang="en-US" sz="2400" dirty="0"/>
              <a:t> </a:t>
            </a:r>
            <a:r>
              <a:rPr lang="en-US" sz="2400" dirty="0" err="1"/>
              <a:t>ডায়াগ্রাম</a:t>
            </a:r>
            <a:r>
              <a:rPr lang="en-US" sz="2400" dirty="0"/>
              <a:t> 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47800"/>
            <a:ext cx="7200848" cy="456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04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ব্লক</a:t>
            </a:r>
            <a:r>
              <a:rPr lang="en-US" sz="2400" dirty="0" smtClean="0"/>
              <a:t> </a:t>
            </a:r>
            <a:r>
              <a:rPr lang="en-US" sz="2400" dirty="0" err="1"/>
              <a:t>ডায়াগ্রাম</a:t>
            </a:r>
            <a:r>
              <a:rPr lang="en-US" sz="2400" dirty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/>
              <a:t>মাধ্যমে</a:t>
            </a:r>
            <a:r>
              <a:rPr lang="en-US" sz="2400" dirty="0"/>
              <a:t> </a:t>
            </a:r>
            <a:r>
              <a:rPr lang="en-US" sz="2400" dirty="0" err="1"/>
              <a:t>ডিকোডারের</a:t>
            </a:r>
            <a:r>
              <a:rPr lang="en-US" sz="2400" dirty="0"/>
              <a:t> </a:t>
            </a:r>
            <a:r>
              <a:rPr lang="en-US" sz="2400" dirty="0" err="1"/>
              <a:t>কার্যপ্রণালি</a:t>
            </a:r>
            <a:r>
              <a:rPr lang="en-US" sz="2400" dirty="0"/>
              <a:t>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01078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400" dirty="0" err="1" smtClean="0"/>
              <a:t>ডিকোডারঃ</a:t>
            </a:r>
            <a:r>
              <a:rPr lang="en-US" sz="1400" dirty="0" smtClean="0"/>
              <a:t> </a:t>
            </a:r>
            <a:r>
              <a:rPr lang="en-US" sz="1400" dirty="0" err="1" smtClean="0"/>
              <a:t>এটি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এমন</a:t>
            </a:r>
            <a:r>
              <a:rPr lang="en-US" sz="1400" dirty="0" smtClean="0"/>
              <a:t> </a:t>
            </a:r>
            <a:r>
              <a:rPr lang="en-US" sz="1400" dirty="0" err="1" smtClean="0"/>
              <a:t>এক</a:t>
            </a:r>
            <a:r>
              <a:rPr lang="en-US" sz="1400" dirty="0" smtClean="0"/>
              <a:t> </a:t>
            </a:r>
            <a:r>
              <a:rPr lang="en-US" sz="1400" dirty="0" err="1" smtClean="0"/>
              <a:t>ধরনের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লজিক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সমতুল্য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তৈরি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করে</a:t>
            </a:r>
            <a:r>
              <a:rPr lang="en-US" sz="1400" dirty="0" smtClean="0"/>
              <a:t>।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105400"/>
            <a:ext cx="868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400" dirty="0" err="1" smtClean="0"/>
              <a:t>এখানে</a:t>
            </a:r>
            <a:r>
              <a:rPr lang="en-US" sz="1400" dirty="0" smtClean="0"/>
              <a:t> A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A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তিন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হিসেবে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প্রদান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</a:t>
            </a:r>
            <a:r>
              <a:rPr lang="en-US" sz="1400" dirty="0" smtClean="0"/>
              <a:t> </a:t>
            </a:r>
            <a:r>
              <a:rPr lang="en-US" sz="1400" dirty="0" err="1" smtClean="0"/>
              <a:t>হয়</a:t>
            </a:r>
            <a:r>
              <a:rPr lang="en-US" sz="1400" dirty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  Y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– Y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আটটি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যায়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যখন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000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তখন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Y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=1(</a:t>
            </a:r>
            <a:r>
              <a:rPr lang="en-US" sz="1400" dirty="0" err="1" smtClean="0"/>
              <a:t>হাই</a:t>
            </a:r>
            <a:r>
              <a:rPr lang="en-US" sz="1400" dirty="0" smtClean="0"/>
              <a:t>)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অর্থা</a:t>
            </a:r>
            <a:r>
              <a:rPr lang="en-US" sz="1400" dirty="0" smtClean="0"/>
              <a:t>ৎ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= 0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আবার</a:t>
            </a:r>
            <a:r>
              <a:rPr lang="en-US" sz="1400" dirty="0" smtClean="0"/>
              <a:t>,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যখন</a:t>
            </a:r>
            <a:r>
              <a:rPr lang="en-US" sz="1400" dirty="0" smtClean="0"/>
              <a:t> 011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তখন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Y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=1(</a:t>
            </a:r>
            <a:r>
              <a:rPr lang="en-US" sz="1400" dirty="0" err="1" smtClean="0"/>
              <a:t>হাই</a:t>
            </a:r>
            <a:r>
              <a:rPr lang="en-US" sz="1400" dirty="0" smtClean="0"/>
              <a:t>)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অর্থা</a:t>
            </a:r>
            <a:r>
              <a:rPr lang="en-US" sz="1400" dirty="0" smtClean="0"/>
              <a:t>ৎ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=</a:t>
            </a:r>
            <a:r>
              <a:rPr lang="en-US" sz="1400" dirty="0"/>
              <a:t> </a:t>
            </a:r>
            <a:r>
              <a:rPr lang="en-US" sz="1400" dirty="0" smtClean="0"/>
              <a:t>3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এরুপভাবে</a:t>
            </a:r>
            <a:r>
              <a:rPr lang="en-US" sz="1400" dirty="0" smtClean="0"/>
              <a:t>,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যখন</a:t>
            </a:r>
            <a:r>
              <a:rPr lang="en-US" sz="1400" dirty="0" smtClean="0"/>
              <a:t> 111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তখন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Y</a:t>
            </a:r>
            <a:r>
              <a:rPr lang="en-US" sz="1400" baseline="-25000" dirty="0" smtClean="0"/>
              <a:t>7</a:t>
            </a:r>
            <a:r>
              <a:rPr lang="en-US" sz="1400" dirty="0" smtClean="0"/>
              <a:t>=1(</a:t>
            </a:r>
            <a:r>
              <a:rPr lang="en-US" sz="1400" dirty="0" err="1" smtClean="0"/>
              <a:t>হাই</a:t>
            </a:r>
            <a:r>
              <a:rPr lang="en-US" sz="1400" dirty="0" smtClean="0"/>
              <a:t>) </a:t>
            </a:r>
            <a:r>
              <a:rPr lang="en-US" sz="1400" dirty="0" err="1" smtClean="0"/>
              <a:t>হয়</a:t>
            </a:r>
            <a:r>
              <a:rPr lang="en-US" sz="1400" dirty="0" smtClean="0"/>
              <a:t>, </a:t>
            </a:r>
            <a:r>
              <a:rPr lang="en-US" sz="1400" dirty="0" err="1" smtClean="0"/>
              <a:t>অর্থা</a:t>
            </a:r>
            <a:r>
              <a:rPr lang="en-US" sz="1400" dirty="0" smtClean="0"/>
              <a:t>ৎ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= 7 </a:t>
            </a:r>
            <a:r>
              <a:rPr lang="en-US" sz="1400" dirty="0" err="1" smtClean="0"/>
              <a:t>হয়</a:t>
            </a:r>
            <a:r>
              <a:rPr lang="en-US" sz="1400" dirty="0" smtClean="0"/>
              <a:t>। </a:t>
            </a:r>
            <a:r>
              <a:rPr lang="en-US" sz="1400" dirty="0" err="1" smtClean="0"/>
              <a:t>এভাবে</a:t>
            </a:r>
            <a:r>
              <a:rPr lang="en-US" sz="1400" dirty="0" smtClean="0"/>
              <a:t> </a:t>
            </a:r>
            <a:r>
              <a:rPr lang="en-US" sz="1400" dirty="0" err="1" smtClean="0"/>
              <a:t>পর্যায়ক্রমে</a:t>
            </a:r>
            <a:r>
              <a:rPr lang="en-US" sz="1400" dirty="0" smtClean="0"/>
              <a:t> </a:t>
            </a:r>
            <a:r>
              <a:rPr lang="en-US" sz="1400" dirty="0" err="1" smtClean="0"/>
              <a:t>তিন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বিট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জন্য</a:t>
            </a:r>
            <a:r>
              <a:rPr lang="en-US" sz="1400" dirty="0" smtClean="0"/>
              <a:t> (0-7) </a:t>
            </a:r>
            <a:r>
              <a:rPr lang="en-US" sz="1400" dirty="0" err="1" smtClean="0"/>
              <a:t>পর্যন্ত</a:t>
            </a:r>
            <a:r>
              <a:rPr lang="en-US" sz="1400" dirty="0" smtClean="0"/>
              <a:t> </a:t>
            </a:r>
            <a:r>
              <a:rPr lang="en-US" sz="1400" dirty="0" err="1" smtClean="0"/>
              <a:t>আটটি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ডেসিম্যাল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</a:t>
            </a:r>
            <a:r>
              <a:rPr lang="en-US" sz="1400" dirty="0" smtClean="0"/>
              <a:t> </a:t>
            </a:r>
            <a:r>
              <a:rPr lang="en-US" sz="1400" dirty="0" err="1" smtClean="0"/>
              <a:t>পাওয়া</a:t>
            </a:r>
            <a:r>
              <a:rPr lang="en-US" sz="1400" dirty="0" smtClean="0"/>
              <a:t> </a:t>
            </a:r>
            <a:r>
              <a:rPr lang="en-US" sz="1400" dirty="0" err="1" smtClean="0"/>
              <a:t>যায়</a:t>
            </a:r>
            <a:r>
              <a:rPr lang="en-US" sz="1400" dirty="0" smtClean="0"/>
              <a:t>।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9179871"/>
              </p:ext>
            </p:extLst>
          </p:nvPr>
        </p:nvGraphicFramePr>
        <p:xfrm>
          <a:off x="4419600" y="1352550"/>
          <a:ext cx="4495799" cy="3048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8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87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990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INPUT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OUTPUT</a:t>
                      </a:r>
                      <a:endParaRPr lang="en-US" sz="1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400" b="1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CC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</a:t>
                      </a:r>
                      <a:r>
                        <a:rPr lang="en-US" sz="1400" b="1" baseline="-25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42875" y="1364258"/>
            <a:ext cx="3932214" cy="2560041"/>
            <a:chOff x="123825" y="1371600"/>
            <a:chExt cx="3932214" cy="256004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083"/>
            <a:stretch/>
          </p:blipFill>
          <p:spPr>
            <a:xfrm>
              <a:off x="457200" y="1371600"/>
              <a:ext cx="3598839" cy="2560041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52400" y="2228850"/>
              <a:ext cx="381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r>
                <a:rPr lang="en-US" sz="1200" b="1" baseline="-25000" dirty="0" smtClean="0">
                  <a:solidFill>
                    <a:schemeClr val="tx1"/>
                  </a:solidFill>
                </a:rPr>
                <a:t>0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2875" y="2533650"/>
              <a:ext cx="381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3825" y="2847975"/>
              <a:ext cx="381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 A</a:t>
              </a:r>
              <a:r>
                <a:rPr lang="en-US" sz="1200" b="1" baseline="-25000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541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ডিকোডারের</a:t>
            </a:r>
            <a:r>
              <a:rPr lang="en-US" sz="2400" dirty="0"/>
              <a:t> </a:t>
            </a:r>
            <a:r>
              <a:rPr lang="en-US" sz="2400" dirty="0" err="1"/>
              <a:t>লজিক</a:t>
            </a:r>
            <a:r>
              <a:rPr lang="en-US" sz="2400" dirty="0"/>
              <a:t> </a:t>
            </a:r>
            <a:r>
              <a:rPr lang="en-US" sz="2400" dirty="0" err="1"/>
              <a:t>ডায়াগ্রাম</a:t>
            </a:r>
            <a:r>
              <a:rPr lang="en-US" sz="2400" dirty="0"/>
              <a:t> 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1001" y="1436786"/>
            <a:ext cx="5105399" cy="4125814"/>
            <a:chOff x="1438275" y="1279920"/>
            <a:chExt cx="5724525" cy="48275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062"/>
            <a:stretch/>
          </p:blipFill>
          <p:spPr>
            <a:xfrm>
              <a:off x="1447800" y="1590675"/>
              <a:ext cx="5715000" cy="451676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438275" y="1282898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r>
                <a:rPr lang="en-US" sz="1400" b="1" baseline="-25000" dirty="0" smtClean="0"/>
                <a:t>0</a:t>
              </a:r>
              <a:endParaRPr lang="en-US" sz="1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43200" y="1282898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r>
                <a:rPr lang="en-US" sz="1400" b="1" baseline="-25000" dirty="0"/>
                <a:t>1</a:t>
              </a:r>
              <a:endParaRPr lang="en-US" sz="1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29100" y="127992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</a:t>
              </a:r>
              <a:r>
                <a:rPr lang="en-US" sz="1400" b="1" baseline="-25000" dirty="0" smtClean="0"/>
                <a:t>2</a:t>
              </a:r>
              <a:endParaRPr lang="en-US" sz="1400" b="1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1317910"/>
            <a:ext cx="2743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9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829</Words>
  <Application>Microsoft Office PowerPoint</Application>
  <PresentationFormat>On-screen Show (4:3)</PresentationFormat>
  <Paragraphs>312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Harendra Biswas</dc:creator>
  <cp:lastModifiedBy>Electronics Dpt</cp:lastModifiedBy>
  <cp:revision>318</cp:revision>
  <dcterms:created xsi:type="dcterms:W3CDTF">2006-08-16T00:00:00Z</dcterms:created>
  <dcterms:modified xsi:type="dcterms:W3CDTF">2023-11-19T04:53:37Z</dcterms:modified>
</cp:coreProperties>
</file>