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89" r:id="rId13"/>
    <p:sldId id="288" r:id="rId14"/>
    <p:sldId id="293" r:id="rId15"/>
    <p:sldId id="291" r:id="rId16"/>
    <p:sldId id="279" r:id="rId17"/>
    <p:sldId id="294" r:id="rId18"/>
    <p:sldId id="271" r:id="rId19"/>
    <p:sldId id="295" r:id="rId20"/>
    <p:sldId id="29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5687"/>
  </p:normalViewPr>
  <p:slideViewPr>
    <p:cSldViewPr snapToGrid="0">
      <p:cViewPr varScale="1">
        <p:scale>
          <a:sx n="108" d="100"/>
          <a:sy n="108" d="100"/>
        </p:scale>
        <p:origin x="49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EE29F-EB60-48AE-D8A2-0E97DDA1FE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A9356-3E2A-B182-2767-C84B49145C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56386-F58C-7D47-954D-8D8B478F03C8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949157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F80F-FC0B-E545-87E4-16B2D8D71092}" type="datetimeFigureOut">
              <a:rPr lang="en-BD" smtClean="0"/>
              <a:t>24/10/23</a:t>
            </a:fld>
            <a:endParaRPr lang="e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8351C-93D8-334A-BE90-B3F31DF291C9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13296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8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4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2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3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2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6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4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3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4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3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10/24/23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8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and white plaid&#10;&#10;Description automatically generated">
            <a:extLst>
              <a:ext uri="{FF2B5EF4-FFF2-40B4-BE49-F238E27FC236}">
                <a16:creationId xmlns:a16="http://schemas.microsoft.com/office/drawing/2014/main" id="{A85F1A50-B136-FDA8-3319-67BA8349A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20693" b="230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D6434-8AE9-8B1D-1A99-65F0AD09C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185063"/>
            <a:ext cx="8689976" cy="959920"/>
          </a:xfrm>
        </p:spPr>
        <p:txBody>
          <a:bodyPr>
            <a:normAutofit/>
          </a:bodyPr>
          <a:lstStyle/>
          <a:p>
            <a:r>
              <a:rPr lang="en-BD" dirty="0"/>
              <a:t>Learn Writing in 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14CCA-F9EB-16EE-2910-DEBC80B96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805065" cy="20601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BD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by:</a:t>
            </a:r>
          </a:p>
          <a:p>
            <a:pPr>
              <a:lnSpc>
                <a:spcPct val="110000"/>
              </a:lnSpc>
            </a:pPr>
            <a:r>
              <a:rPr lang="en-BD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Sohrab Hussain</a:t>
            </a:r>
          </a:p>
          <a:p>
            <a:pPr>
              <a:lnSpc>
                <a:spcPct val="110000"/>
              </a:lnSpc>
            </a:pPr>
            <a:r>
              <a:rPr lang="en-BD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Instructor (English)</a:t>
            </a:r>
          </a:p>
          <a:p>
            <a:pPr>
              <a:lnSpc>
                <a:spcPct val="110000"/>
              </a:lnSpc>
            </a:pPr>
            <a:r>
              <a:rPr lang="en-BD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en-BD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lhet Government Technical School &amp; College, Sylhet.</a:t>
            </a:r>
          </a:p>
        </p:txBody>
      </p:sp>
    </p:spTree>
    <p:extLst>
      <p:ext uri="{BB962C8B-B14F-4D97-AF65-F5344CB8AC3E}">
        <p14:creationId xmlns:p14="http://schemas.microsoft.com/office/powerpoint/2010/main" val="235528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D9BC6-8F38-AF97-5E75-29078E3CF8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/>
        </p:blipFill>
        <p:spPr>
          <a:xfrm>
            <a:off x="2767694" y="1831663"/>
            <a:ext cx="7112456" cy="40233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B489-39F5-7B9C-E085-941D4260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ADVERB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203739-F3F8-13AF-98B3-9404D8361E92}"/>
              </a:ext>
            </a:extLst>
          </p:cNvPr>
          <p:cNvCxnSpPr>
            <a:cxnSpLocks/>
          </p:cNvCxnSpPr>
          <p:nvPr/>
        </p:nvCxnSpPr>
        <p:spPr>
          <a:xfrm>
            <a:off x="7403144" y="2696774"/>
            <a:ext cx="25552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1116082-FDA1-F5B1-406A-85020D272FE0}"/>
              </a:ext>
            </a:extLst>
          </p:cNvPr>
          <p:cNvSpPr/>
          <p:nvPr/>
        </p:nvSpPr>
        <p:spPr>
          <a:xfrm>
            <a:off x="9976744" y="2215597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ADJECTIVE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9632A8-4D50-9CCB-998B-047E5DC4CE8C}"/>
              </a:ext>
            </a:extLst>
          </p:cNvPr>
          <p:cNvSpPr/>
          <p:nvPr/>
        </p:nvSpPr>
        <p:spPr>
          <a:xfrm>
            <a:off x="9986272" y="3139533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1FCCC39C-BE44-F07F-B3E4-9697D15A2CD1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657178" y="2782498"/>
            <a:ext cx="4329094" cy="807035"/>
          </a:xfrm>
          <a:prstGeom prst="bentConnector3">
            <a:avLst>
              <a:gd name="adj1" fmla="val 495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C5B5718-5FF7-1EB7-C703-3148088C86F3}"/>
              </a:ext>
            </a:extLst>
          </p:cNvPr>
          <p:cNvSpPr/>
          <p:nvPr/>
        </p:nvSpPr>
        <p:spPr>
          <a:xfrm>
            <a:off x="1223255" y="3120477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ADVERB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6DACC8C1-E172-D8DA-92A4-6FEF19C15E9F}"/>
              </a:ext>
            </a:extLst>
          </p:cNvPr>
          <p:cNvCxnSpPr>
            <a:cxnSpLocks/>
            <a:endCxn id="29" idx="6"/>
          </p:cNvCxnSpPr>
          <p:nvPr/>
        </p:nvCxnSpPr>
        <p:spPr>
          <a:xfrm rot="10800000" flipV="1">
            <a:off x="3383256" y="2806301"/>
            <a:ext cx="1354757" cy="764175"/>
          </a:xfrm>
          <a:prstGeom prst="bentConnector3">
            <a:avLst>
              <a:gd name="adj1" fmla="val 1488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F76D2288-D706-1D09-B80B-7D1668461C9D}"/>
              </a:ext>
            </a:extLst>
          </p:cNvPr>
          <p:cNvCxnSpPr>
            <a:cxnSpLocks/>
            <a:stCxn id="18" idx="4"/>
          </p:cNvCxnSpPr>
          <p:nvPr/>
        </p:nvCxnSpPr>
        <p:spPr>
          <a:xfrm rot="5400000">
            <a:off x="8228416" y="2597679"/>
            <a:ext cx="1396002" cy="4279710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493A097-686A-3EE0-E1B4-5B56D2CAC38F}"/>
              </a:ext>
            </a:extLst>
          </p:cNvPr>
          <p:cNvSpPr/>
          <p:nvPr/>
        </p:nvSpPr>
        <p:spPr>
          <a:xfrm>
            <a:off x="432713" y="4410358"/>
            <a:ext cx="1481349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A WORD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D1E8C5-F10E-A0B9-0956-28BF1A49329E}"/>
              </a:ext>
            </a:extLst>
          </p:cNvPr>
          <p:cNvSpPr/>
          <p:nvPr/>
        </p:nvSpPr>
        <p:spPr>
          <a:xfrm>
            <a:off x="3314703" y="4348448"/>
            <a:ext cx="3471859" cy="20734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USE : ADD SOMETHING TO THE MEANING OF THE VERB, ADJECTIVE OR ANOTHER AVDVERB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865BA5-950D-C8C8-B32E-4B8E3DFACB4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086100" y="3883905"/>
            <a:ext cx="1964533" cy="464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353CA9-BC7A-87BC-0991-1F3469494741}"/>
              </a:ext>
            </a:extLst>
          </p:cNvPr>
          <p:cNvCxnSpPr>
            <a:cxnSpLocks/>
            <a:stCxn id="29" idx="3"/>
            <a:endCxn id="4" idx="0"/>
          </p:cNvCxnSpPr>
          <p:nvPr/>
        </p:nvCxnSpPr>
        <p:spPr>
          <a:xfrm flipH="1">
            <a:off x="1173388" y="3888675"/>
            <a:ext cx="366192" cy="521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D013BA6-F691-1D46-2460-8385E2E45CC3}"/>
              </a:ext>
            </a:extLst>
          </p:cNvPr>
          <p:cNvSpPr txBox="1"/>
          <p:nvPr/>
        </p:nvSpPr>
        <p:spPr>
          <a:xfrm>
            <a:off x="2848095" y="1343028"/>
            <a:ext cx="575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dirty="0"/>
              <a:t>PARTS OF SPEECH: NAME &amp; FUNCTIONS</a:t>
            </a:r>
          </a:p>
        </p:txBody>
      </p:sp>
    </p:spTree>
    <p:extLst>
      <p:ext uri="{BB962C8B-B14F-4D97-AF65-F5344CB8AC3E}">
        <p14:creationId xmlns:p14="http://schemas.microsoft.com/office/powerpoint/2010/main" val="239187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D9BC6-8F38-AF97-5E75-29078E3CF8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/>
        </p:blipFill>
        <p:spPr>
          <a:xfrm>
            <a:off x="2767694" y="1831663"/>
            <a:ext cx="7112456" cy="40233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B489-39F5-7B9C-E085-941D4260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624517"/>
            <a:ext cx="2555249" cy="2181783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PREPOSITION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15933B-66DC-DBA0-0A94-BFDF2C1E06D8}"/>
              </a:ext>
            </a:extLst>
          </p:cNvPr>
          <p:cNvCxnSpPr>
            <a:cxnSpLocks/>
          </p:cNvCxnSpPr>
          <p:nvPr/>
        </p:nvCxnSpPr>
        <p:spPr>
          <a:xfrm flipV="1">
            <a:off x="7546756" y="989890"/>
            <a:ext cx="0" cy="28636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7D96923-6EA7-0254-DDDB-7453E6B17190}"/>
              </a:ext>
            </a:extLst>
          </p:cNvPr>
          <p:cNvSpPr/>
          <p:nvPr/>
        </p:nvSpPr>
        <p:spPr>
          <a:xfrm>
            <a:off x="6464306" y="89890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PRONOUN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BB3BC6-2041-F046-FBC0-2323175F4973}"/>
              </a:ext>
            </a:extLst>
          </p:cNvPr>
          <p:cNvSpPr/>
          <p:nvPr/>
        </p:nvSpPr>
        <p:spPr>
          <a:xfrm>
            <a:off x="9841488" y="4077749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8C357D55-C4FF-EF8A-219B-DA362F4C64D1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7080069" y="4106559"/>
            <a:ext cx="2761419" cy="421190"/>
          </a:xfrm>
          <a:prstGeom prst="bentConnector3">
            <a:avLst>
              <a:gd name="adj1" fmla="val -616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390F31-FEEB-9757-83D5-F8A5FAB793D1}"/>
              </a:ext>
            </a:extLst>
          </p:cNvPr>
          <p:cNvSpPr txBox="1"/>
          <p:nvPr/>
        </p:nvSpPr>
        <p:spPr>
          <a:xfrm>
            <a:off x="2848095" y="1343028"/>
            <a:ext cx="575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dirty="0"/>
              <a:t>PARTS OF SPEECH: NAME &amp; FUNCTIONS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C1EF35-A3E3-43C5-E1EC-000D6FEE0312}"/>
              </a:ext>
            </a:extLst>
          </p:cNvPr>
          <p:cNvSpPr/>
          <p:nvPr/>
        </p:nvSpPr>
        <p:spPr>
          <a:xfrm>
            <a:off x="8288804" y="4623042"/>
            <a:ext cx="1481349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A WORD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72AF51-C575-9020-7E8E-C86AD71E51A4}"/>
              </a:ext>
            </a:extLst>
          </p:cNvPr>
          <p:cNvSpPr/>
          <p:nvPr/>
        </p:nvSpPr>
        <p:spPr>
          <a:xfrm>
            <a:off x="9398732" y="258953"/>
            <a:ext cx="2689192" cy="2654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USE :  WITH A NOUN OR PRONOUN TO SHOW THE RELATION BETWEEN NOUN &amp; OTHER WORDS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4EF321-7D57-A023-304E-96A4815B9317}"/>
              </a:ext>
            </a:extLst>
          </p:cNvPr>
          <p:cNvCxnSpPr>
            <a:cxnSpLocks/>
          </p:cNvCxnSpPr>
          <p:nvPr/>
        </p:nvCxnSpPr>
        <p:spPr>
          <a:xfrm flipV="1">
            <a:off x="10895362" y="2903282"/>
            <a:ext cx="0" cy="11558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90B6C9-5B7F-3436-0162-7E8002E63511}"/>
              </a:ext>
            </a:extLst>
          </p:cNvPr>
          <p:cNvCxnSpPr>
            <a:cxnSpLocks/>
          </p:cNvCxnSpPr>
          <p:nvPr/>
        </p:nvCxnSpPr>
        <p:spPr>
          <a:xfrm flipH="1">
            <a:off x="9666514" y="4703038"/>
            <a:ext cx="295953" cy="2747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8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D9BC6-8F38-AF97-5E75-29078E3CF8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/>
        </p:blipFill>
        <p:spPr>
          <a:xfrm>
            <a:off x="2767694" y="1831663"/>
            <a:ext cx="7112456" cy="40233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B489-39F5-7B9C-E085-941D4260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5" y="522559"/>
            <a:ext cx="2762393" cy="242453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CONJUNCTION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6BEB5F-57E0-964F-5BAB-9F0696926AB3}"/>
              </a:ext>
            </a:extLst>
          </p:cNvPr>
          <p:cNvCxnSpPr>
            <a:cxnSpLocks/>
          </p:cNvCxnSpPr>
          <p:nvPr/>
        </p:nvCxnSpPr>
        <p:spPr>
          <a:xfrm>
            <a:off x="5521954" y="4077629"/>
            <a:ext cx="0" cy="5913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8295E16-2C22-091F-A640-1830A8256B52}"/>
              </a:ext>
            </a:extLst>
          </p:cNvPr>
          <p:cNvSpPr/>
          <p:nvPr/>
        </p:nvSpPr>
        <p:spPr>
          <a:xfrm>
            <a:off x="4475234" y="4665465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CONJUNCTION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378DF-E6D0-8D0A-DDD3-070A051F91B4}"/>
              </a:ext>
            </a:extLst>
          </p:cNvPr>
          <p:cNvSpPr txBox="1"/>
          <p:nvPr/>
        </p:nvSpPr>
        <p:spPr>
          <a:xfrm>
            <a:off x="2848095" y="1343028"/>
            <a:ext cx="575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dirty="0"/>
              <a:t>PARTS OF SPEECH: NAME &amp; FUNCTIONS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AA9708-8A03-0EDF-1919-B939A5C6EDB2}"/>
              </a:ext>
            </a:extLst>
          </p:cNvPr>
          <p:cNvSpPr/>
          <p:nvPr/>
        </p:nvSpPr>
        <p:spPr>
          <a:xfrm>
            <a:off x="2261504" y="4562758"/>
            <a:ext cx="1481349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A WORD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B4CBE9-14B2-F711-B155-05B1A5901FF5}"/>
              </a:ext>
            </a:extLst>
          </p:cNvPr>
          <p:cNvSpPr/>
          <p:nvPr/>
        </p:nvSpPr>
        <p:spPr>
          <a:xfrm>
            <a:off x="7900565" y="4154484"/>
            <a:ext cx="2159997" cy="17933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USE : TO JOIN WORDS OR SENENCES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5EE66A-CD7A-DA75-5662-19DFEDAF5EFF}"/>
              </a:ext>
            </a:extLst>
          </p:cNvPr>
          <p:cNvCxnSpPr>
            <a:cxnSpLocks/>
          </p:cNvCxnSpPr>
          <p:nvPr/>
        </p:nvCxnSpPr>
        <p:spPr>
          <a:xfrm>
            <a:off x="6635234" y="5191221"/>
            <a:ext cx="12653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AA8DC1-9550-D213-0BE6-76A276418DE4}"/>
              </a:ext>
            </a:extLst>
          </p:cNvPr>
          <p:cNvCxnSpPr>
            <a:cxnSpLocks/>
          </p:cNvCxnSpPr>
          <p:nvPr/>
        </p:nvCxnSpPr>
        <p:spPr>
          <a:xfrm flipH="1">
            <a:off x="3695225" y="5115465"/>
            <a:ext cx="780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12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D9BC6-8F38-AF97-5E75-29078E3CF8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/>
        </p:blipFill>
        <p:spPr>
          <a:xfrm>
            <a:off x="2767694" y="1831663"/>
            <a:ext cx="7112456" cy="40233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B489-39F5-7B9C-E085-941D4260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527533"/>
            <a:ext cx="3083170" cy="222915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INTERJECTION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BCCF866-4869-036C-1999-31A34D09D772}"/>
              </a:ext>
            </a:extLst>
          </p:cNvPr>
          <p:cNvSpPr/>
          <p:nvPr/>
        </p:nvSpPr>
        <p:spPr>
          <a:xfrm>
            <a:off x="7138722" y="4905133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INTERJECTION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187563-A677-860A-F383-2ABDB36D6307}"/>
              </a:ext>
            </a:extLst>
          </p:cNvPr>
          <p:cNvSpPr txBox="1"/>
          <p:nvPr/>
        </p:nvSpPr>
        <p:spPr>
          <a:xfrm>
            <a:off x="2848095" y="1343028"/>
            <a:ext cx="575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dirty="0"/>
              <a:t>PARTS OF SPEECH: NAME &amp; FUNCTIONS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E226FB-D1BE-23E8-DC88-9917EC461879}"/>
              </a:ext>
            </a:extLst>
          </p:cNvPr>
          <p:cNvSpPr/>
          <p:nvPr/>
        </p:nvSpPr>
        <p:spPr>
          <a:xfrm>
            <a:off x="4878401" y="4692633"/>
            <a:ext cx="1481349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A WORD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16650B3-230D-9583-8BB4-7A0AFD60C6FD}"/>
              </a:ext>
            </a:extLst>
          </p:cNvPr>
          <p:cNvSpPr/>
          <p:nvPr/>
        </p:nvSpPr>
        <p:spPr>
          <a:xfrm>
            <a:off x="9880150" y="4353634"/>
            <a:ext cx="2159997" cy="17933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USE : TO EXPRESS SOME SUDDEN FEELING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EEE2E4-93E1-9148-F1B2-2EF5E624529B}"/>
              </a:ext>
            </a:extLst>
          </p:cNvPr>
          <p:cNvCxnSpPr>
            <a:cxnSpLocks/>
          </p:cNvCxnSpPr>
          <p:nvPr/>
        </p:nvCxnSpPr>
        <p:spPr>
          <a:xfrm>
            <a:off x="9298722" y="5390371"/>
            <a:ext cx="5814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4804B7-D469-1171-5F24-C4A62B05EFDB}"/>
              </a:ext>
            </a:extLst>
          </p:cNvPr>
          <p:cNvCxnSpPr>
            <a:cxnSpLocks/>
          </p:cNvCxnSpPr>
          <p:nvPr/>
        </p:nvCxnSpPr>
        <p:spPr>
          <a:xfrm flipH="1">
            <a:off x="6353687" y="5370034"/>
            <a:ext cx="780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4F3E95D-192E-8A52-11FC-04D07DD94777}"/>
              </a:ext>
            </a:extLst>
          </p:cNvPr>
          <p:cNvCxnSpPr>
            <a:cxnSpLocks/>
          </p:cNvCxnSpPr>
          <p:nvPr/>
        </p:nvCxnSpPr>
        <p:spPr>
          <a:xfrm>
            <a:off x="8213034" y="4088046"/>
            <a:ext cx="0" cy="7846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90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2361-1396-EC6F-77C9-47C34B27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472" y="2462559"/>
            <a:ext cx="7079059" cy="1596177"/>
          </a:xfrm>
        </p:spPr>
        <p:txBody>
          <a:bodyPr/>
          <a:lstStyle/>
          <a:p>
            <a:r>
              <a:rPr lang="en-BD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36937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D9BC6-8F38-AF97-5E75-29078E3CF8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/>
        </p:blipFill>
        <p:spPr>
          <a:xfrm>
            <a:off x="2767694" y="1831663"/>
            <a:ext cx="7112456" cy="40233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B489-39F5-7B9C-E085-941D4260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NAMES OF THE parts OF SPEECH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F2639-E7EA-818A-4524-F1A09319E7EC}"/>
              </a:ext>
            </a:extLst>
          </p:cNvPr>
          <p:cNvSpPr txBox="1"/>
          <p:nvPr/>
        </p:nvSpPr>
        <p:spPr>
          <a:xfrm>
            <a:off x="2848095" y="1343028"/>
            <a:ext cx="7408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dirty="0"/>
              <a:t>A SENTENCE CONTAINING ALL PARTS OF SPEECH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8FCA2D-12BB-C831-E552-154F4B4374AC}"/>
              </a:ext>
            </a:extLst>
          </p:cNvPr>
          <p:cNvCxnSpPr>
            <a:cxnSpLocks/>
          </p:cNvCxnSpPr>
          <p:nvPr/>
        </p:nvCxnSpPr>
        <p:spPr>
          <a:xfrm>
            <a:off x="3797922" y="2853668"/>
            <a:ext cx="0" cy="2877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60C246B-BD23-F0C8-B146-C2ABD45F78D5}"/>
              </a:ext>
            </a:extLst>
          </p:cNvPr>
          <p:cNvSpPr/>
          <p:nvPr/>
        </p:nvSpPr>
        <p:spPr>
          <a:xfrm>
            <a:off x="2737347" y="5798513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15933B-66DC-DBA0-0A94-BFDF2C1E06D8}"/>
              </a:ext>
            </a:extLst>
          </p:cNvPr>
          <p:cNvCxnSpPr>
            <a:cxnSpLocks/>
          </p:cNvCxnSpPr>
          <p:nvPr/>
        </p:nvCxnSpPr>
        <p:spPr>
          <a:xfrm>
            <a:off x="7546756" y="4106559"/>
            <a:ext cx="0" cy="17428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7D96923-6EA7-0254-DDDB-7453E6B17190}"/>
              </a:ext>
            </a:extLst>
          </p:cNvPr>
          <p:cNvSpPr/>
          <p:nvPr/>
        </p:nvSpPr>
        <p:spPr>
          <a:xfrm>
            <a:off x="6438180" y="5863688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PRONOUN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203739-F3F8-13AF-98B3-9404D8361E92}"/>
              </a:ext>
            </a:extLst>
          </p:cNvPr>
          <p:cNvCxnSpPr>
            <a:cxnSpLocks/>
          </p:cNvCxnSpPr>
          <p:nvPr/>
        </p:nvCxnSpPr>
        <p:spPr>
          <a:xfrm>
            <a:off x="7403144" y="2696774"/>
            <a:ext cx="25552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1116082-FDA1-F5B1-406A-85020D272FE0}"/>
              </a:ext>
            </a:extLst>
          </p:cNvPr>
          <p:cNvSpPr/>
          <p:nvPr/>
        </p:nvSpPr>
        <p:spPr>
          <a:xfrm>
            <a:off x="9976744" y="2215597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ADJECTIVE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9632A8-4D50-9CCB-998B-047E5DC4CE8C}"/>
              </a:ext>
            </a:extLst>
          </p:cNvPr>
          <p:cNvSpPr/>
          <p:nvPr/>
        </p:nvSpPr>
        <p:spPr>
          <a:xfrm>
            <a:off x="9986272" y="3139533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1FCCC39C-BE44-F07F-B3E4-9697D15A2CD1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657178" y="2782498"/>
            <a:ext cx="4329094" cy="807035"/>
          </a:xfrm>
          <a:prstGeom prst="bentConnector3">
            <a:avLst>
              <a:gd name="adj1" fmla="val 495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C5B5718-5FF7-1EB7-C703-3148088C86F3}"/>
              </a:ext>
            </a:extLst>
          </p:cNvPr>
          <p:cNvSpPr/>
          <p:nvPr/>
        </p:nvSpPr>
        <p:spPr>
          <a:xfrm>
            <a:off x="1223255" y="3120477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ADVERB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6DACC8C1-E172-D8DA-92A4-6FEF19C15E9F}"/>
              </a:ext>
            </a:extLst>
          </p:cNvPr>
          <p:cNvCxnSpPr>
            <a:cxnSpLocks/>
            <a:endCxn id="29" idx="6"/>
          </p:cNvCxnSpPr>
          <p:nvPr/>
        </p:nvCxnSpPr>
        <p:spPr>
          <a:xfrm rot="10800000" flipV="1">
            <a:off x="3383256" y="2806301"/>
            <a:ext cx="1354757" cy="764175"/>
          </a:xfrm>
          <a:prstGeom prst="bentConnector3">
            <a:avLst>
              <a:gd name="adj1" fmla="val 1488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FDBB3BC6-2041-F046-FBC0-2323175F4973}"/>
              </a:ext>
            </a:extLst>
          </p:cNvPr>
          <p:cNvSpPr/>
          <p:nvPr/>
        </p:nvSpPr>
        <p:spPr>
          <a:xfrm>
            <a:off x="10024370" y="4077749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8C357D55-C4FF-EF8A-219B-DA362F4C64D1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7086600" y="4156434"/>
            <a:ext cx="2937770" cy="371315"/>
          </a:xfrm>
          <a:prstGeom prst="bentConnector3">
            <a:avLst>
              <a:gd name="adj1" fmla="val 880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6BEB5F-57E0-964F-5BAB-9F0696926AB3}"/>
              </a:ext>
            </a:extLst>
          </p:cNvPr>
          <p:cNvCxnSpPr>
            <a:cxnSpLocks/>
          </p:cNvCxnSpPr>
          <p:nvPr/>
        </p:nvCxnSpPr>
        <p:spPr>
          <a:xfrm>
            <a:off x="5521954" y="4077629"/>
            <a:ext cx="0" cy="10801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8295E16-2C22-091F-A640-1830A8256B52}"/>
              </a:ext>
            </a:extLst>
          </p:cNvPr>
          <p:cNvSpPr/>
          <p:nvPr/>
        </p:nvSpPr>
        <p:spPr>
          <a:xfrm>
            <a:off x="4461379" y="5136521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CONJUNCTION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BCCF866-4869-036C-1999-31A34D09D772}"/>
              </a:ext>
            </a:extLst>
          </p:cNvPr>
          <p:cNvSpPr/>
          <p:nvPr/>
        </p:nvSpPr>
        <p:spPr>
          <a:xfrm>
            <a:off x="10048178" y="5015971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INTERJECTION</a:t>
            </a: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506E19FC-DD07-A839-82A3-5FA4FA2CEEF1}"/>
              </a:ext>
            </a:extLst>
          </p:cNvPr>
          <p:cNvCxnSpPr>
            <a:cxnSpLocks/>
            <a:endCxn id="47" idx="2"/>
          </p:cNvCxnSpPr>
          <p:nvPr/>
        </p:nvCxnSpPr>
        <p:spPr>
          <a:xfrm>
            <a:off x="8193281" y="4100939"/>
            <a:ext cx="1854897" cy="1365032"/>
          </a:xfrm>
          <a:prstGeom prst="bentConnector3">
            <a:avLst>
              <a:gd name="adj1" fmla="val -67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1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18" grpId="0" animBg="1"/>
      <p:bldP spid="29" grpId="0" animBg="1"/>
      <p:bldP spid="35" grpId="0" animBg="1"/>
      <p:bldP spid="44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079B-104B-B491-AF1C-A2C0BA953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2386744"/>
            <a:ext cx="5928358" cy="1645920"/>
          </a:xfrm>
        </p:spPr>
        <p:txBody>
          <a:bodyPr>
            <a:normAutofit/>
          </a:bodyPr>
          <a:lstStyle/>
          <a:p>
            <a:r>
              <a:rPr lang="en-BD" dirty="0"/>
              <a:t>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60DF3-087C-79FA-8C32-051D26240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9" y="4352544"/>
            <a:ext cx="5928358" cy="1239894"/>
          </a:xfrm>
        </p:spPr>
        <p:txBody>
          <a:bodyPr>
            <a:normAutofit/>
          </a:bodyPr>
          <a:lstStyle/>
          <a:p>
            <a:endParaRPr lang="en-BD"/>
          </a:p>
        </p:txBody>
      </p:sp>
      <p:pic>
        <p:nvPicPr>
          <p:cNvPr id="5" name="Picture 4" descr="One big red drawing pin in front of many smaller black drawing pins">
            <a:extLst>
              <a:ext uri="{FF2B5EF4-FFF2-40B4-BE49-F238E27FC236}">
                <a16:creationId xmlns:a16="http://schemas.microsoft.com/office/drawing/2014/main" id="{40BAAF08-D674-96C3-560F-30E97D32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39" r="14118" b="-1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1D2E7-26ED-C08B-AF4A-B0DC00B3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566" y="2044944"/>
            <a:ext cx="4889686" cy="972690"/>
          </a:xfrm>
        </p:spPr>
        <p:txBody>
          <a:bodyPr anchor="ctr">
            <a:normAutofit/>
          </a:bodyPr>
          <a:lstStyle/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waters run deep.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2F481E-BD90-D3FE-020E-BED24BF5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9683"/>
            <a:ext cx="7729728" cy="1188720"/>
          </a:xfrm>
        </p:spPr>
        <p:txBody>
          <a:bodyPr/>
          <a:lstStyle/>
          <a:p>
            <a:r>
              <a:rPr lang="en-BD" dirty="0"/>
              <a:t>Identify the Parts of speech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AF29BD-9F84-AB49-D68B-FDCDCDE4C5AA}"/>
              </a:ext>
            </a:extLst>
          </p:cNvPr>
          <p:cNvSpPr/>
          <p:nvPr/>
        </p:nvSpPr>
        <p:spPr>
          <a:xfrm>
            <a:off x="1465591" y="3432745"/>
            <a:ext cx="1289486" cy="6147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Adjective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91D157-DF47-0A38-3984-50FC19753388}"/>
              </a:ext>
            </a:extLst>
          </p:cNvPr>
          <p:cNvCxnSpPr>
            <a:cxnSpLocks/>
          </p:cNvCxnSpPr>
          <p:nvPr/>
        </p:nvCxnSpPr>
        <p:spPr>
          <a:xfrm>
            <a:off x="2120985" y="2897913"/>
            <a:ext cx="0" cy="5359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1FBE6E8-440A-5760-DFA7-11560CCE1FBD}"/>
              </a:ext>
            </a:extLst>
          </p:cNvPr>
          <p:cNvSpPr txBox="1">
            <a:spLocks/>
          </p:cNvSpPr>
          <p:nvPr/>
        </p:nvSpPr>
        <p:spPr>
          <a:xfrm>
            <a:off x="5999723" y="2085870"/>
            <a:ext cx="4889686" cy="88426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2.He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lives in that house.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2D121B-1887-DF20-18DE-24027B6E24AF}"/>
              </a:ext>
            </a:extLst>
          </p:cNvPr>
          <p:cNvSpPr/>
          <p:nvPr/>
        </p:nvSpPr>
        <p:spPr>
          <a:xfrm>
            <a:off x="6748123" y="3441333"/>
            <a:ext cx="1289486" cy="6147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6F7FA2-1BDB-11AB-FF82-CCF5DD665011}"/>
              </a:ext>
            </a:extLst>
          </p:cNvPr>
          <p:cNvCxnSpPr>
            <a:cxnSpLocks/>
          </p:cNvCxnSpPr>
          <p:nvPr/>
        </p:nvCxnSpPr>
        <p:spPr>
          <a:xfrm>
            <a:off x="7403517" y="2906501"/>
            <a:ext cx="0" cy="5359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6468375-6EF2-74B5-5456-1C5E9364DD53}"/>
              </a:ext>
            </a:extLst>
          </p:cNvPr>
          <p:cNvSpPr txBox="1">
            <a:spLocks/>
          </p:cNvSpPr>
          <p:nvPr/>
        </p:nvSpPr>
        <p:spPr>
          <a:xfrm>
            <a:off x="190009" y="4121145"/>
            <a:ext cx="5652648" cy="97269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thunder comes the rain.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C81CE0-4C95-F279-3559-A08B9B13A37F}"/>
              </a:ext>
            </a:extLst>
          </p:cNvPr>
          <p:cNvSpPr/>
          <p:nvPr/>
        </p:nvSpPr>
        <p:spPr>
          <a:xfrm>
            <a:off x="190008" y="5569449"/>
            <a:ext cx="1579413" cy="58983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D8A210-66B7-53C1-AE1D-3EC4F147F5DD}"/>
              </a:ext>
            </a:extLst>
          </p:cNvPr>
          <p:cNvCxnSpPr>
            <a:cxnSpLocks/>
          </p:cNvCxnSpPr>
          <p:nvPr/>
        </p:nvCxnSpPr>
        <p:spPr>
          <a:xfrm>
            <a:off x="1038357" y="4770120"/>
            <a:ext cx="0" cy="7755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69FC7D9-19E9-C1BF-89D9-B84E072B1EF5}"/>
              </a:ext>
            </a:extLst>
          </p:cNvPr>
          <p:cNvSpPr txBox="1">
            <a:spLocks/>
          </p:cNvSpPr>
          <p:nvPr/>
        </p:nvSpPr>
        <p:spPr>
          <a:xfrm>
            <a:off x="6021498" y="4399575"/>
            <a:ext cx="5794450" cy="88426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4.The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effects of the drugs are bad.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B779AC-1F5C-3341-A0B8-036E7CA9A8CA}"/>
              </a:ext>
            </a:extLst>
          </p:cNvPr>
          <p:cNvSpPr/>
          <p:nvPr/>
        </p:nvSpPr>
        <p:spPr>
          <a:xfrm>
            <a:off x="6959905" y="5624413"/>
            <a:ext cx="1289486" cy="6147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Adjective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9817BA-B8FC-94B0-FC39-7DF39BBC001A}"/>
              </a:ext>
            </a:extLst>
          </p:cNvPr>
          <p:cNvCxnSpPr>
            <a:cxnSpLocks/>
          </p:cNvCxnSpPr>
          <p:nvPr/>
        </p:nvCxnSpPr>
        <p:spPr>
          <a:xfrm>
            <a:off x="7615299" y="4770120"/>
            <a:ext cx="0" cy="8554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2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4" grpId="0"/>
      <p:bldP spid="15" grpId="0" animBg="1"/>
      <p:bldP spid="18" grpId="0"/>
      <p:bldP spid="19" grpId="0" animBg="1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1D2E7-26ED-C08B-AF4A-B0DC00B3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566" y="2044944"/>
            <a:ext cx="4889686" cy="972690"/>
          </a:xfrm>
        </p:spPr>
        <p:txBody>
          <a:bodyPr anchor="ctr">
            <a:normAutofit/>
          </a:bodyPr>
          <a:lstStyle/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BD" sz="28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weighs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pound.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2F481E-BD90-D3FE-020E-BED24BF5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9683"/>
            <a:ext cx="7729728" cy="1188720"/>
          </a:xfrm>
        </p:spPr>
        <p:txBody>
          <a:bodyPr/>
          <a:lstStyle/>
          <a:p>
            <a:r>
              <a:rPr lang="en-BD" dirty="0"/>
              <a:t>Identify the Parts of speech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AF29BD-9F84-AB49-D68B-FDCDCDE4C5AA}"/>
              </a:ext>
            </a:extLst>
          </p:cNvPr>
          <p:cNvSpPr/>
          <p:nvPr/>
        </p:nvSpPr>
        <p:spPr>
          <a:xfrm>
            <a:off x="2748123" y="3432745"/>
            <a:ext cx="1289486" cy="6147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91D157-DF47-0A38-3984-50FC19753388}"/>
              </a:ext>
            </a:extLst>
          </p:cNvPr>
          <p:cNvCxnSpPr>
            <a:cxnSpLocks/>
          </p:cNvCxnSpPr>
          <p:nvPr/>
        </p:nvCxnSpPr>
        <p:spPr>
          <a:xfrm>
            <a:off x="3403517" y="2897913"/>
            <a:ext cx="0" cy="5359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1FBE6E8-440A-5760-DFA7-11560CCE1FBD}"/>
              </a:ext>
            </a:extLst>
          </p:cNvPr>
          <p:cNvSpPr txBox="1">
            <a:spLocks/>
          </p:cNvSpPr>
          <p:nvPr/>
        </p:nvSpPr>
        <p:spPr>
          <a:xfrm>
            <a:off x="5842657" y="2085870"/>
            <a:ext cx="5177644" cy="88426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6.He told us all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battle.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2D121B-1887-DF20-18DE-24027B6E24AF}"/>
              </a:ext>
            </a:extLst>
          </p:cNvPr>
          <p:cNvSpPr/>
          <p:nvPr/>
        </p:nvSpPr>
        <p:spPr>
          <a:xfrm>
            <a:off x="8256290" y="3441333"/>
            <a:ext cx="1802109" cy="6147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6F7FA2-1BDB-11AB-FF82-CCF5DD665011}"/>
              </a:ext>
            </a:extLst>
          </p:cNvPr>
          <p:cNvCxnSpPr>
            <a:cxnSpLocks/>
          </p:cNvCxnSpPr>
          <p:nvPr/>
        </p:nvCxnSpPr>
        <p:spPr>
          <a:xfrm>
            <a:off x="8911685" y="2906501"/>
            <a:ext cx="0" cy="5359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6468375-6EF2-74B5-5456-1C5E9364DD53}"/>
              </a:ext>
            </a:extLst>
          </p:cNvPr>
          <p:cNvSpPr txBox="1">
            <a:spLocks/>
          </p:cNvSpPr>
          <p:nvPr/>
        </p:nvSpPr>
        <p:spPr>
          <a:xfrm>
            <a:off x="190009" y="4121145"/>
            <a:ext cx="5652648" cy="97269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7.He was only a yard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C81CE0-4C95-F279-3559-A08B9B13A37F}"/>
              </a:ext>
            </a:extLst>
          </p:cNvPr>
          <p:cNvSpPr/>
          <p:nvPr/>
        </p:nvSpPr>
        <p:spPr>
          <a:xfrm>
            <a:off x="3443843" y="5688201"/>
            <a:ext cx="1579413" cy="58983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D8A210-66B7-53C1-AE1D-3EC4F147F5DD}"/>
              </a:ext>
            </a:extLst>
          </p:cNvPr>
          <p:cNvCxnSpPr>
            <a:cxnSpLocks/>
          </p:cNvCxnSpPr>
          <p:nvPr/>
        </p:nvCxnSpPr>
        <p:spPr>
          <a:xfrm>
            <a:off x="4292192" y="4888872"/>
            <a:ext cx="0" cy="7755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69FC7D9-19E9-C1BF-89D9-B84E072B1EF5}"/>
              </a:ext>
            </a:extLst>
          </p:cNvPr>
          <p:cNvSpPr txBox="1">
            <a:spLocks/>
          </p:cNvSpPr>
          <p:nvPr/>
        </p:nvSpPr>
        <p:spPr>
          <a:xfrm>
            <a:off x="5581405" y="4399575"/>
            <a:ext cx="6317667" cy="88426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8.Suddenly one of the wheels came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B779AC-1F5C-3341-A0B8-036E7CA9A8CA}"/>
              </a:ext>
            </a:extLst>
          </p:cNvPr>
          <p:cNvSpPr/>
          <p:nvPr/>
        </p:nvSpPr>
        <p:spPr>
          <a:xfrm>
            <a:off x="10807507" y="5956918"/>
            <a:ext cx="1289486" cy="6147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Adverb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9817BA-B8FC-94B0-FC39-7DF39BBC001A}"/>
              </a:ext>
            </a:extLst>
          </p:cNvPr>
          <p:cNvCxnSpPr>
            <a:cxnSpLocks/>
          </p:cNvCxnSpPr>
          <p:nvPr/>
        </p:nvCxnSpPr>
        <p:spPr>
          <a:xfrm>
            <a:off x="11462901" y="5102625"/>
            <a:ext cx="0" cy="8554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4" grpId="0"/>
      <p:bldP spid="15" grpId="0" animBg="1"/>
      <p:bldP spid="18" grpId="0"/>
      <p:bldP spid="19" grpId="0" animBg="1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1D2E7-26ED-C08B-AF4A-B0DC00B3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08" y="2044944"/>
            <a:ext cx="6579415" cy="972690"/>
          </a:xfrm>
        </p:spPr>
        <p:txBody>
          <a:bodyPr anchor="ctr">
            <a:normAutofit/>
          </a:bodyPr>
          <a:lstStyle/>
          <a:p>
            <a:pPr algn="l"/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Muslims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month of Ramzan.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2F481E-BD90-D3FE-020E-BED24BF5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9683"/>
            <a:ext cx="7729728" cy="1188720"/>
          </a:xfrm>
        </p:spPr>
        <p:txBody>
          <a:bodyPr/>
          <a:lstStyle/>
          <a:p>
            <a:r>
              <a:rPr lang="en-BD" dirty="0"/>
              <a:t>Identify the Parts of speech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AF29BD-9F84-AB49-D68B-FDCDCDE4C5AA}"/>
              </a:ext>
            </a:extLst>
          </p:cNvPr>
          <p:cNvSpPr/>
          <p:nvPr/>
        </p:nvSpPr>
        <p:spPr>
          <a:xfrm>
            <a:off x="1750598" y="3349619"/>
            <a:ext cx="1289486" cy="6147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91D157-DF47-0A38-3984-50FC19753388}"/>
              </a:ext>
            </a:extLst>
          </p:cNvPr>
          <p:cNvCxnSpPr>
            <a:cxnSpLocks/>
          </p:cNvCxnSpPr>
          <p:nvPr/>
        </p:nvCxnSpPr>
        <p:spPr>
          <a:xfrm>
            <a:off x="2405992" y="2814787"/>
            <a:ext cx="0" cy="5359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1FBE6E8-440A-5760-DFA7-11560CCE1FBD}"/>
              </a:ext>
            </a:extLst>
          </p:cNvPr>
          <p:cNvSpPr txBox="1">
            <a:spLocks/>
          </p:cNvSpPr>
          <p:nvPr/>
        </p:nvSpPr>
        <p:spPr>
          <a:xfrm>
            <a:off x="6747866" y="2085870"/>
            <a:ext cx="5254125" cy="88426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10.He kept the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week.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2D121B-1887-DF20-18DE-24027B6E24AF}"/>
              </a:ext>
            </a:extLst>
          </p:cNvPr>
          <p:cNvSpPr/>
          <p:nvPr/>
        </p:nvSpPr>
        <p:spPr>
          <a:xfrm>
            <a:off x="8956933" y="3322582"/>
            <a:ext cx="1289486" cy="6147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6F7FA2-1BDB-11AB-FF82-CCF5DD665011}"/>
              </a:ext>
            </a:extLst>
          </p:cNvPr>
          <p:cNvCxnSpPr>
            <a:cxnSpLocks/>
          </p:cNvCxnSpPr>
          <p:nvPr/>
        </p:nvCxnSpPr>
        <p:spPr>
          <a:xfrm>
            <a:off x="9612327" y="2787750"/>
            <a:ext cx="0" cy="5359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6468375-6EF2-74B5-5456-1C5E9364DD53}"/>
              </a:ext>
            </a:extLst>
          </p:cNvPr>
          <p:cNvSpPr txBox="1">
            <a:spLocks/>
          </p:cNvSpPr>
          <p:nvPr/>
        </p:nvSpPr>
        <p:spPr>
          <a:xfrm>
            <a:off x="190009" y="4121145"/>
            <a:ext cx="5652648" cy="97269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He is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committee.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C81CE0-4C95-F279-3559-A08B9B13A37F}"/>
              </a:ext>
            </a:extLst>
          </p:cNvPr>
          <p:cNvSpPr/>
          <p:nvPr/>
        </p:nvSpPr>
        <p:spPr>
          <a:xfrm>
            <a:off x="1674423" y="5616949"/>
            <a:ext cx="1579413" cy="58983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D8A210-66B7-53C1-AE1D-3EC4F147F5DD}"/>
              </a:ext>
            </a:extLst>
          </p:cNvPr>
          <p:cNvCxnSpPr>
            <a:cxnSpLocks/>
          </p:cNvCxnSpPr>
          <p:nvPr/>
        </p:nvCxnSpPr>
        <p:spPr>
          <a:xfrm>
            <a:off x="2522772" y="4817620"/>
            <a:ext cx="0" cy="7755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69FC7D9-19E9-C1BF-89D9-B84E072B1EF5}"/>
              </a:ext>
            </a:extLst>
          </p:cNvPr>
          <p:cNvSpPr txBox="1">
            <a:spLocks/>
          </p:cNvSpPr>
          <p:nvPr/>
        </p:nvSpPr>
        <p:spPr>
          <a:xfrm>
            <a:off x="6021498" y="4399575"/>
            <a:ext cx="5794450" cy="88426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12.Let us move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B779AC-1F5C-3341-A0B8-036E7CA9A8CA}"/>
              </a:ext>
            </a:extLst>
          </p:cNvPr>
          <p:cNvSpPr/>
          <p:nvPr/>
        </p:nvSpPr>
        <p:spPr>
          <a:xfrm>
            <a:off x="9441849" y="5945046"/>
            <a:ext cx="1289486" cy="6147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Adverb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9817BA-B8FC-94B0-FC39-7DF39BBC001A}"/>
              </a:ext>
            </a:extLst>
          </p:cNvPr>
          <p:cNvCxnSpPr>
            <a:cxnSpLocks/>
          </p:cNvCxnSpPr>
          <p:nvPr/>
        </p:nvCxnSpPr>
        <p:spPr>
          <a:xfrm>
            <a:off x="10097243" y="5090753"/>
            <a:ext cx="0" cy="8554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7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4" grpId="0"/>
      <p:bldP spid="15" grpId="0" animBg="1"/>
      <p:bldP spid="18" grpId="0"/>
      <p:bldP spid="19" grpId="0" animBg="1"/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2FB2-89F8-777B-15D5-38967AC6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D" sz="4000" dirty="0"/>
              <a:t>Jobs to learn the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E958A-8D64-1AF3-801B-5A789FC1AC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307712"/>
            <a:ext cx="10363826" cy="28224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BD" sz="2800" dirty="0"/>
              <a:t>Learning the Grammatical Rules.</a:t>
            </a:r>
          </a:p>
          <a:p>
            <a:pPr marL="457200" indent="-457200">
              <a:buFont typeface="+mj-lt"/>
              <a:buAutoNum type="arabicPeriod"/>
            </a:pPr>
            <a:r>
              <a:rPr lang="en-BD" sz="2800" dirty="0"/>
              <a:t>Practicing the Rules</a:t>
            </a:r>
          </a:p>
          <a:p>
            <a:pPr marL="457200" indent="-457200">
              <a:buFont typeface="+mj-lt"/>
              <a:buAutoNum type="arabicPeriod"/>
            </a:pPr>
            <a:r>
              <a:rPr lang="en-BD" sz="2800" dirty="0"/>
              <a:t>Composing the Sentences by Using the Rules</a:t>
            </a:r>
          </a:p>
        </p:txBody>
      </p:sp>
    </p:spTree>
    <p:extLst>
      <p:ext uri="{BB962C8B-B14F-4D97-AF65-F5344CB8AC3E}">
        <p14:creationId xmlns:p14="http://schemas.microsoft.com/office/powerpoint/2010/main" val="18810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1D2E7-26ED-C08B-AF4A-B0DC00B39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08" y="2044944"/>
            <a:ext cx="6579415" cy="972690"/>
          </a:xfrm>
        </p:spPr>
        <p:txBody>
          <a:bodyPr anchor="ctr">
            <a:normAutofit/>
          </a:bodyPr>
          <a:lstStyle/>
          <a:p>
            <a:pPr algn="l"/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Sit down and rest a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2F481E-BD90-D3FE-020E-BED24BF5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9683"/>
            <a:ext cx="7729728" cy="1188720"/>
          </a:xfrm>
        </p:spPr>
        <p:txBody>
          <a:bodyPr/>
          <a:lstStyle/>
          <a:p>
            <a:r>
              <a:rPr lang="en-BD" dirty="0"/>
              <a:t>Identify the Parts of speech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AF29BD-9F84-AB49-D68B-FDCDCDE4C5AA}"/>
              </a:ext>
            </a:extLst>
          </p:cNvPr>
          <p:cNvSpPr/>
          <p:nvPr/>
        </p:nvSpPr>
        <p:spPr>
          <a:xfrm>
            <a:off x="4565047" y="3302119"/>
            <a:ext cx="1289486" cy="6147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91D157-DF47-0A38-3984-50FC19753388}"/>
              </a:ext>
            </a:extLst>
          </p:cNvPr>
          <p:cNvCxnSpPr>
            <a:cxnSpLocks/>
          </p:cNvCxnSpPr>
          <p:nvPr/>
        </p:nvCxnSpPr>
        <p:spPr>
          <a:xfrm>
            <a:off x="5220441" y="2767287"/>
            <a:ext cx="0" cy="5359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1FBE6E8-440A-5760-DFA7-11560CCE1FBD}"/>
              </a:ext>
            </a:extLst>
          </p:cNvPr>
          <p:cNvSpPr txBox="1">
            <a:spLocks/>
          </p:cNvSpPr>
          <p:nvPr/>
        </p:nvSpPr>
        <p:spPr>
          <a:xfrm>
            <a:off x="6747866" y="2085870"/>
            <a:ext cx="5254125" cy="88426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I will watch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sleep.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2D121B-1887-DF20-18DE-24027B6E24AF}"/>
              </a:ext>
            </a:extLst>
          </p:cNvPr>
          <p:cNvSpPr/>
          <p:nvPr/>
        </p:nvSpPr>
        <p:spPr>
          <a:xfrm>
            <a:off x="8823365" y="3334457"/>
            <a:ext cx="2004943" cy="61471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Conjunction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6F7FA2-1BDB-11AB-FF82-CCF5DD665011}"/>
              </a:ext>
            </a:extLst>
          </p:cNvPr>
          <p:cNvCxnSpPr>
            <a:cxnSpLocks/>
          </p:cNvCxnSpPr>
          <p:nvPr/>
        </p:nvCxnSpPr>
        <p:spPr>
          <a:xfrm>
            <a:off x="9814207" y="2799625"/>
            <a:ext cx="0" cy="5359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6468375-6EF2-74B5-5456-1C5E9364DD53}"/>
              </a:ext>
            </a:extLst>
          </p:cNvPr>
          <p:cNvSpPr txBox="1">
            <a:spLocks/>
          </p:cNvSpPr>
          <p:nvPr/>
        </p:nvSpPr>
        <p:spPr>
          <a:xfrm>
            <a:off x="1591297" y="4311145"/>
            <a:ext cx="9770844" cy="97269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They </a:t>
            </a:r>
            <a:r>
              <a:rPr lang="en-BD" sz="28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BD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away their savings with books and games.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C81CE0-4C95-F279-3559-A08B9B13A37F}"/>
              </a:ext>
            </a:extLst>
          </p:cNvPr>
          <p:cNvSpPr/>
          <p:nvPr/>
        </p:nvSpPr>
        <p:spPr>
          <a:xfrm>
            <a:off x="3063836" y="5854455"/>
            <a:ext cx="1579413" cy="58983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D8A210-66B7-53C1-AE1D-3EC4F147F5DD}"/>
              </a:ext>
            </a:extLst>
          </p:cNvPr>
          <p:cNvCxnSpPr>
            <a:cxnSpLocks/>
          </p:cNvCxnSpPr>
          <p:nvPr/>
        </p:nvCxnSpPr>
        <p:spPr>
          <a:xfrm>
            <a:off x="3912185" y="5055126"/>
            <a:ext cx="0" cy="7755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5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4" grpId="0"/>
      <p:bldP spid="15" grpId="0" animBg="1"/>
      <p:bldP spid="18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B1C054-967A-7EF8-3B59-DECE3B39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62864"/>
            <a:ext cx="7729728" cy="1188720"/>
          </a:xfrm>
        </p:spPr>
        <p:txBody>
          <a:bodyPr/>
          <a:lstStyle/>
          <a:p>
            <a:r>
              <a:rPr lang="en-BD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668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E168-8183-49DE-628B-8D22E1B2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24" y="388695"/>
            <a:ext cx="10351752" cy="845933"/>
          </a:xfrm>
        </p:spPr>
        <p:txBody>
          <a:bodyPr>
            <a:normAutofit fontScale="90000"/>
          </a:bodyPr>
          <a:lstStyle/>
          <a:p>
            <a:r>
              <a:rPr lang="en-BD" dirty="0"/>
              <a:t>teaser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1E3DBE-37F3-722F-80B9-A79FC79F4C89}"/>
              </a:ext>
            </a:extLst>
          </p:cNvPr>
          <p:cNvSpPr txBox="1">
            <a:spLocks/>
          </p:cNvSpPr>
          <p:nvPr/>
        </p:nvSpPr>
        <p:spPr>
          <a:xfrm>
            <a:off x="1477105" y="1282924"/>
            <a:ext cx="6113723" cy="769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D" sz="2800" dirty="0">
                <a:solidFill>
                  <a:srgbClr val="FF0000"/>
                </a:solidFill>
              </a:rPr>
              <a:t>What we have learn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C2F05-790A-016B-C019-8510DBC80C5E}"/>
              </a:ext>
            </a:extLst>
          </p:cNvPr>
          <p:cNvSpPr txBox="1"/>
          <p:nvPr/>
        </p:nvSpPr>
        <p:spPr>
          <a:xfrm>
            <a:off x="1976550" y="4625647"/>
            <a:ext cx="771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en-BD" sz="2000" dirty="0"/>
              <a:t>NAMES &amp; FUNCTIONS OF THE PARTS OF SPEECH.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426DC5-2225-8C02-4EEC-CB03EA64690B}"/>
              </a:ext>
            </a:extLst>
          </p:cNvPr>
          <p:cNvSpPr txBox="1">
            <a:spLocks/>
          </p:cNvSpPr>
          <p:nvPr/>
        </p:nvSpPr>
        <p:spPr>
          <a:xfrm>
            <a:off x="1477104" y="3948413"/>
            <a:ext cx="6113723" cy="643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D" sz="2800" dirty="0">
                <a:solidFill>
                  <a:srgbClr val="FF0000"/>
                </a:solidFill>
              </a:rPr>
              <a:t>What we will 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C7ACA-A0C7-50F7-735E-0AF579EE022B}"/>
              </a:ext>
            </a:extLst>
          </p:cNvPr>
          <p:cNvSpPr txBox="1"/>
          <p:nvPr/>
        </p:nvSpPr>
        <p:spPr>
          <a:xfrm>
            <a:off x="1946797" y="2128177"/>
            <a:ext cx="65789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en-BD" sz="2000" dirty="0"/>
              <a:t>WHAT IS  SUBJECT &amp; PREDICATE?</a:t>
            </a:r>
          </a:p>
          <a:p>
            <a:pPr marL="400050" indent="-400050">
              <a:buAutoNum type="romanLcPeriod"/>
            </a:pPr>
            <a:r>
              <a:rPr lang="en-BD" sz="2000" dirty="0"/>
              <a:t>HOW TO IDENTIFY THE SUBJECT &amp; PREDICATE?</a:t>
            </a:r>
          </a:p>
          <a:p>
            <a:pPr marL="400050" indent="-400050">
              <a:buAutoNum type="romanLcPeriod"/>
            </a:pPr>
            <a:r>
              <a:rPr lang="en-BD" sz="2000" dirty="0"/>
              <a:t>WHAT IS  T</a:t>
            </a:r>
            <a:r>
              <a:rPr lang="en-GB" sz="2000" dirty="0"/>
              <a:t>HE PHRASE &amp; THE CLAUSE</a:t>
            </a:r>
            <a:r>
              <a:rPr lang="en-BD" sz="2000" dirty="0"/>
              <a:t>?</a:t>
            </a:r>
          </a:p>
          <a:p>
            <a:pPr marL="400050" indent="-400050">
              <a:buAutoNum type="romanLcPeriod"/>
            </a:pPr>
            <a:r>
              <a:rPr lang="en-BD" sz="2000" dirty="0"/>
              <a:t>WHAT IS THE DIFFERENCE BETWEEN THE PHRASE &amp; THE CLAUSE?</a:t>
            </a:r>
          </a:p>
        </p:txBody>
      </p:sp>
    </p:spTree>
    <p:extLst>
      <p:ext uri="{BB962C8B-B14F-4D97-AF65-F5344CB8AC3E}">
        <p14:creationId xmlns:p14="http://schemas.microsoft.com/office/powerpoint/2010/main" val="35140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build="p"/>
      <p:bldP spid="7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0727-5DC4-B868-D42B-97BDF0C5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448" y="5485101"/>
            <a:ext cx="3632677" cy="729652"/>
          </a:xfrm>
        </p:spPr>
        <p:txBody>
          <a:bodyPr>
            <a:normAutofit fontScale="90000"/>
          </a:bodyPr>
          <a:lstStyle/>
          <a:p>
            <a:r>
              <a:rPr lang="en-BD" dirty="0"/>
              <a:t>PARTS OF SPEECH</a:t>
            </a:r>
          </a:p>
        </p:txBody>
      </p:sp>
      <p:pic>
        <p:nvPicPr>
          <p:cNvPr id="4" name="Picture 3" descr="A bicycle parts and parts on a white background&#10;&#10;Description automatically generated">
            <a:extLst>
              <a:ext uri="{FF2B5EF4-FFF2-40B4-BE49-F238E27FC236}">
                <a16:creationId xmlns:a16="http://schemas.microsoft.com/office/drawing/2014/main" id="{A8AFC215-8C5B-1028-0599-010546E49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24" y="158304"/>
            <a:ext cx="3852330" cy="32706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59C3CF-6C48-15A4-9471-A5D48B265353}"/>
              </a:ext>
            </a:extLst>
          </p:cNvPr>
          <p:cNvSpPr txBox="1">
            <a:spLocks/>
          </p:cNvSpPr>
          <p:nvPr/>
        </p:nvSpPr>
        <p:spPr>
          <a:xfrm>
            <a:off x="3994518" y="1425256"/>
            <a:ext cx="3690361" cy="80261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D" dirty="0"/>
              <a:t>PARTS OF a Bicycle</a:t>
            </a:r>
          </a:p>
        </p:txBody>
      </p:sp>
      <p:pic>
        <p:nvPicPr>
          <p:cNvPr id="8" name="Picture 7" descr="A pink bicycle with blue wheels&#10;&#10;Description automatically generated">
            <a:extLst>
              <a:ext uri="{FF2B5EF4-FFF2-40B4-BE49-F238E27FC236}">
                <a16:creationId xmlns:a16="http://schemas.microsoft.com/office/drawing/2014/main" id="{619542AB-4D87-419C-C965-50A9B993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92" y="158304"/>
            <a:ext cx="3503362" cy="327069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FCBB86-E1C0-AC79-1C96-8D46A68F119C}"/>
              </a:ext>
            </a:extLst>
          </p:cNvPr>
          <p:cNvCxnSpPr>
            <a:cxnSpLocks/>
          </p:cNvCxnSpPr>
          <p:nvPr/>
        </p:nvCxnSpPr>
        <p:spPr>
          <a:xfrm>
            <a:off x="4192570" y="1230764"/>
            <a:ext cx="32324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11E877-3F1B-5972-086C-9AB348A6A6B9}"/>
              </a:ext>
            </a:extLst>
          </p:cNvPr>
          <p:cNvSpPr txBox="1"/>
          <p:nvPr/>
        </p:nvSpPr>
        <p:spPr>
          <a:xfrm>
            <a:off x="153876" y="4824150"/>
            <a:ext cx="37138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BD" sz="3600" dirty="0"/>
              <a:t>You are a student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CF3A1E-86DD-6C04-EAE1-5F1A8578378A}"/>
              </a:ext>
            </a:extLst>
          </p:cNvPr>
          <p:cNvSpPr/>
          <p:nvPr/>
        </p:nvSpPr>
        <p:spPr>
          <a:xfrm>
            <a:off x="8568834" y="5676345"/>
            <a:ext cx="2262926" cy="6851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3200" dirty="0">
                <a:solidFill>
                  <a:schemeClr val="tx1"/>
                </a:solidFill>
              </a:rPr>
              <a:t>student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16A56B-F96A-3439-5B7F-9DCEC5CBBB68}"/>
              </a:ext>
            </a:extLst>
          </p:cNvPr>
          <p:cNvSpPr/>
          <p:nvPr/>
        </p:nvSpPr>
        <p:spPr>
          <a:xfrm>
            <a:off x="8041299" y="4779402"/>
            <a:ext cx="1219931" cy="7807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3200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3D7302-66E6-66C9-5A36-7DC06A56D74C}"/>
              </a:ext>
            </a:extLst>
          </p:cNvPr>
          <p:cNvSpPr/>
          <p:nvPr/>
        </p:nvSpPr>
        <p:spPr>
          <a:xfrm>
            <a:off x="9331187" y="4905770"/>
            <a:ext cx="1008207" cy="64526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3200" dirty="0">
                <a:solidFill>
                  <a:schemeClr val="tx1"/>
                </a:solidFill>
              </a:rPr>
              <a:t>are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80E714-D9A9-CBCB-24D9-F4B75570C295}"/>
              </a:ext>
            </a:extLst>
          </p:cNvPr>
          <p:cNvSpPr/>
          <p:nvPr/>
        </p:nvSpPr>
        <p:spPr>
          <a:xfrm>
            <a:off x="10455832" y="5008041"/>
            <a:ext cx="517369" cy="4407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37F818-F880-2CDB-E963-C19D0B02A8DF}"/>
              </a:ext>
            </a:extLst>
          </p:cNvPr>
          <p:cNvCxnSpPr>
            <a:cxnSpLocks/>
          </p:cNvCxnSpPr>
          <p:nvPr/>
        </p:nvCxnSpPr>
        <p:spPr>
          <a:xfrm>
            <a:off x="4180848" y="5181443"/>
            <a:ext cx="32324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21B75B0-19DB-A62F-F022-C2739881FE73}"/>
              </a:ext>
            </a:extLst>
          </p:cNvPr>
          <p:cNvSpPr/>
          <p:nvPr/>
        </p:nvSpPr>
        <p:spPr>
          <a:xfrm>
            <a:off x="4528566" y="2322343"/>
            <a:ext cx="2631948" cy="264936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400" dirty="0">
                <a:solidFill>
                  <a:schemeClr val="tx1"/>
                </a:solidFill>
              </a:rPr>
              <a:t>Named after their functions they do in a sentence</a:t>
            </a:r>
          </a:p>
        </p:txBody>
      </p:sp>
    </p:spTree>
    <p:extLst>
      <p:ext uri="{BB962C8B-B14F-4D97-AF65-F5344CB8AC3E}">
        <p14:creationId xmlns:p14="http://schemas.microsoft.com/office/powerpoint/2010/main" val="235483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D9BC6-8F38-AF97-5E75-29078E3CF8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/>
        </p:blipFill>
        <p:spPr>
          <a:xfrm>
            <a:off x="2767694" y="1831663"/>
            <a:ext cx="7112456" cy="40233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B489-39F5-7B9C-E085-941D4260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NAMES OF THE parts OF SPEECH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F2639-E7EA-818A-4524-F1A09319E7EC}"/>
              </a:ext>
            </a:extLst>
          </p:cNvPr>
          <p:cNvSpPr txBox="1"/>
          <p:nvPr/>
        </p:nvSpPr>
        <p:spPr>
          <a:xfrm>
            <a:off x="2848095" y="1343028"/>
            <a:ext cx="7408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dirty="0"/>
              <a:t>A SENTENCE CONTAINING ALL PARTS OF SPEECH</a:t>
            </a:r>
          </a:p>
        </p:txBody>
      </p:sp>
    </p:spTree>
    <p:extLst>
      <p:ext uri="{BB962C8B-B14F-4D97-AF65-F5344CB8AC3E}">
        <p14:creationId xmlns:p14="http://schemas.microsoft.com/office/powerpoint/2010/main" val="266976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D9BC6-8F38-AF97-5E75-29078E3CF8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/>
        </p:blipFill>
        <p:spPr>
          <a:xfrm>
            <a:off x="2767694" y="1831663"/>
            <a:ext cx="7112456" cy="40233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B489-39F5-7B9C-E085-941D4260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NOUN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F2639-E7EA-818A-4524-F1A09319E7EC}"/>
              </a:ext>
            </a:extLst>
          </p:cNvPr>
          <p:cNvSpPr txBox="1"/>
          <p:nvPr/>
        </p:nvSpPr>
        <p:spPr>
          <a:xfrm>
            <a:off x="2848095" y="1343028"/>
            <a:ext cx="7408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dirty="0"/>
              <a:t>PARTS OF SPEECH: NAMES &amp; FUNCTIONS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8FCA2D-12BB-C831-E552-154F4B4374AC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788771" y="2824916"/>
            <a:ext cx="9151" cy="1387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60C246B-BD23-F0C8-B146-C2ABD45F78D5}"/>
              </a:ext>
            </a:extLst>
          </p:cNvPr>
          <p:cNvSpPr/>
          <p:nvPr/>
        </p:nvSpPr>
        <p:spPr>
          <a:xfrm>
            <a:off x="2708771" y="4212584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CEB8018-3626-9BF3-27C9-43095D3695FE}"/>
              </a:ext>
            </a:extLst>
          </p:cNvPr>
          <p:cNvSpPr/>
          <p:nvPr/>
        </p:nvSpPr>
        <p:spPr>
          <a:xfrm>
            <a:off x="459451" y="5249498"/>
            <a:ext cx="1481349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A WORD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ABF576-183A-95B6-7D83-08B1881C4F4C}"/>
              </a:ext>
            </a:extLst>
          </p:cNvPr>
          <p:cNvSpPr/>
          <p:nvPr/>
        </p:nvSpPr>
        <p:spPr>
          <a:xfrm>
            <a:off x="5983959" y="5144718"/>
            <a:ext cx="1481349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USE :  AS A NAME OF A THING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150165-47B7-EE5E-0366-5356EF13EAB5}"/>
              </a:ext>
            </a:extLst>
          </p:cNvPr>
          <p:cNvCxnSpPr>
            <a:cxnSpLocks/>
            <a:stCxn id="10" idx="5"/>
            <a:endCxn id="4" idx="1"/>
          </p:cNvCxnSpPr>
          <p:nvPr/>
        </p:nvCxnSpPr>
        <p:spPr>
          <a:xfrm>
            <a:off x="4552446" y="4980782"/>
            <a:ext cx="1648452" cy="358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6C7D3C-18E1-B1A4-A933-962FA0A7E3A2}"/>
              </a:ext>
            </a:extLst>
          </p:cNvPr>
          <p:cNvCxnSpPr>
            <a:cxnSpLocks/>
            <a:stCxn id="10" idx="3"/>
            <a:endCxn id="3" idx="7"/>
          </p:cNvCxnSpPr>
          <p:nvPr/>
        </p:nvCxnSpPr>
        <p:spPr>
          <a:xfrm flipH="1">
            <a:off x="1723861" y="4980782"/>
            <a:ext cx="1301235" cy="463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9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D9BC6-8F38-AF97-5E75-29078E3CF8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/>
        </p:blipFill>
        <p:spPr>
          <a:xfrm>
            <a:off x="2767694" y="1831663"/>
            <a:ext cx="7112456" cy="40233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B489-39F5-7B9C-E085-941D4260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49" y="624518"/>
            <a:ext cx="2273446" cy="2157984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PRONOUN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F2639-E7EA-818A-4524-F1A09319E7EC}"/>
              </a:ext>
            </a:extLst>
          </p:cNvPr>
          <p:cNvSpPr txBox="1"/>
          <p:nvPr/>
        </p:nvSpPr>
        <p:spPr>
          <a:xfrm>
            <a:off x="2848095" y="1343028"/>
            <a:ext cx="575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dirty="0"/>
              <a:t>PARTS OF SPEECH: NAME &amp; FUNCTIONS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8FCA2D-12BB-C831-E552-154F4B4374AC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8641044" y="6280855"/>
            <a:ext cx="1366111" cy="19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60C246B-BD23-F0C8-B146-C2ABD45F78D5}"/>
              </a:ext>
            </a:extLst>
          </p:cNvPr>
          <p:cNvSpPr/>
          <p:nvPr/>
        </p:nvSpPr>
        <p:spPr>
          <a:xfrm>
            <a:off x="6905983" y="5801420"/>
            <a:ext cx="1813107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ME: SOHRAB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15933B-66DC-DBA0-0A94-BFDF2C1E06D8}"/>
              </a:ext>
            </a:extLst>
          </p:cNvPr>
          <p:cNvCxnSpPr>
            <a:cxnSpLocks/>
          </p:cNvCxnSpPr>
          <p:nvPr/>
        </p:nvCxnSpPr>
        <p:spPr>
          <a:xfrm>
            <a:off x="7546756" y="4106559"/>
            <a:ext cx="0" cy="408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7D96923-6EA7-0254-DDDB-7453E6B17190}"/>
              </a:ext>
            </a:extLst>
          </p:cNvPr>
          <p:cNvSpPr/>
          <p:nvPr/>
        </p:nvSpPr>
        <p:spPr>
          <a:xfrm>
            <a:off x="6481044" y="4506368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PRONOUN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D06AEF-BD81-E12D-6484-EAC36E6B5833}"/>
              </a:ext>
            </a:extLst>
          </p:cNvPr>
          <p:cNvSpPr/>
          <p:nvPr/>
        </p:nvSpPr>
        <p:spPr>
          <a:xfrm>
            <a:off x="4245653" y="5249498"/>
            <a:ext cx="1481349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A WORD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8DD685-5B40-C02C-4652-5A016A44E095}"/>
              </a:ext>
            </a:extLst>
          </p:cNvPr>
          <p:cNvSpPr/>
          <p:nvPr/>
        </p:nvSpPr>
        <p:spPr>
          <a:xfrm>
            <a:off x="9770161" y="5144718"/>
            <a:ext cx="1618295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USE :  INSTEAD OF A NOUN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5563D4-91B5-7CC3-85A9-C1FA2D82141C}"/>
              </a:ext>
            </a:extLst>
          </p:cNvPr>
          <p:cNvCxnSpPr>
            <a:cxnSpLocks/>
          </p:cNvCxnSpPr>
          <p:nvPr/>
        </p:nvCxnSpPr>
        <p:spPr>
          <a:xfrm>
            <a:off x="8641044" y="4900615"/>
            <a:ext cx="1346056" cy="5104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3F92EA-5A12-4759-8EA9-6DFD1EB08B48}"/>
              </a:ext>
            </a:extLst>
          </p:cNvPr>
          <p:cNvCxnSpPr>
            <a:cxnSpLocks/>
            <a:stCxn id="14" idx="2"/>
            <a:endCxn id="3" idx="7"/>
          </p:cNvCxnSpPr>
          <p:nvPr/>
        </p:nvCxnSpPr>
        <p:spPr>
          <a:xfrm flipH="1">
            <a:off x="5510063" y="4956368"/>
            <a:ext cx="970981" cy="4880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78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D9BC6-8F38-AF97-5E75-29078E3CF8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/>
        </p:blipFill>
        <p:spPr>
          <a:xfrm>
            <a:off x="2767694" y="1831663"/>
            <a:ext cx="7112456" cy="40233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B489-39F5-7B9C-E085-941D4260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49" y="789110"/>
            <a:ext cx="2273446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ADJECTIVE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203739-F3F8-13AF-98B3-9404D8361E92}"/>
              </a:ext>
            </a:extLst>
          </p:cNvPr>
          <p:cNvCxnSpPr>
            <a:cxnSpLocks/>
          </p:cNvCxnSpPr>
          <p:nvPr/>
        </p:nvCxnSpPr>
        <p:spPr>
          <a:xfrm>
            <a:off x="7403144" y="2696774"/>
            <a:ext cx="25552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1116082-FDA1-F5B1-406A-85020D272FE0}"/>
              </a:ext>
            </a:extLst>
          </p:cNvPr>
          <p:cNvSpPr/>
          <p:nvPr/>
        </p:nvSpPr>
        <p:spPr>
          <a:xfrm>
            <a:off x="9976744" y="2215597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ADJECTIVE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1FCCC39C-BE44-F07F-B3E4-9697D15A2CD1}"/>
              </a:ext>
            </a:extLst>
          </p:cNvPr>
          <p:cNvCxnSpPr>
            <a:cxnSpLocks/>
          </p:cNvCxnSpPr>
          <p:nvPr/>
        </p:nvCxnSpPr>
        <p:spPr>
          <a:xfrm rot="10800000">
            <a:off x="4651598" y="4182110"/>
            <a:ext cx="4772709" cy="1380490"/>
          </a:xfrm>
          <a:prstGeom prst="bentConnector3">
            <a:avLst>
              <a:gd name="adj1" fmla="val 99813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C3A1453-9515-A6B4-4271-E3C04334D872}"/>
              </a:ext>
            </a:extLst>
          </p:cNvPr>
          <p:cNvSpPr txBox="1"/>
          <p:nvPr/>
        </p:nvSpPr>
        <p:spPr>
          <a:xfrm>
            <a:off x="2848095" y="1343028"/>
            <a:ext cx="575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dirty="0"/>
              <a:t>PARTS OF SPEECH: NAME &amp; FUNCTIONS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0FDFC8F-2126-A44C-9705-0FBB0FB297F3}"/>
              </a:ext>
            </a:extLst>
          </p:cNvPr>
          <p:cNvSpPr/>
          <p:nvPr/>
        </p:nvSpPr>
        <p:spPr>
          <a:xfrm>
            <a:off x="8933786" y="3338796"/>
            <a:ext cx="1481349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A WORD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853F214-ED54-5EC7-9450-8175F93F8890}"/>
              </a:ext>
            </a:extLst>
          </p:cNvPr>
          <p:cNvSpPr/>
          <p:nvPr/>
        </p:nvSpPr>
        <p:spPr>
          <a:xfrm>
            <a:off x="9429756" y="4748508"/>
            <a:ext cx="2689192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USE : ADD SOMETHING TO THE MEANING OF THE NOUN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48C3F5-332D-E0B2-2424-12B7627695EF}"/>
              </a:ext>
            </a:extLst>
          </p:cNvPr>
          <p:cNvCxnSpPr>
            <a:cxnSpLocks/>
            <a:stCxn id="17" idx="4"/>
            <a:endCxn id="25" idx="0"/>
          </p:cNvCxnSpPr>
          <p:nvPr/>
        </p:nvCxnSpPr>
        <p:spPr>
          <a:xfrm flipH="1">
            <a:off x="10774352" y="3115597"/>
            <a:ext cx="282392" cy="16329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A3551F-7C3A-1BAF-3373-0740A94A5343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9976744" y="2983795"/>
            <a:ext cx="316325" cy="376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1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D9BC6-8F38-AF97-5E75-29078E3CF8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/>
        </p:blipFill>
        <p:spPr>
          <a:xfrm>
            <a:off x="2767694" y="1831663"/>
            <a:ext cx="7112456" cy="40233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B489-39F5-7B9C-E085-941D4260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VERB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9632A8-4D50-9CCB-998B-047E5DC4CE8C}"/>
              </a:ext>
            </a:extLst>
          </p:cNvPr>
          <p:cNvSpPr/>
          <p:nvPr/>
        </p:nvSpPr>
        <p:spPr>
          <a:xfrm>
            <a:off x="9986272" y="3139533"/>
            <a:ext cx="216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1FCCC39C-BE44-F07F-B3E4-9697D15A2CD1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657178" y="2782498"/>
            <a:ext cx="4329094" cy="807035"/>
          </a:xfrm>
          <a:prstGeom prst="bentConnector3">
            <a:avLst>
              <a:gd name="adj1" fmla="val 495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C6D17D-D412-4073-8DF6-4AF56015A3A5}"/>
              </a:ext>
            </a:extLst>
          </p:cNvPr>
          <p:cNvSpPr txBox="1"/>
          <p:nvPr/>
        </p:nvSpPr>
        <p:spPr>
          <a:xfrm>
            <a:off x="2848095" y="1343028"/>
            <a:ext cx="575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dirty="0"/>
              <a:t>PARTS OF SPEECH: NAME &amp; FUNCTIONS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A04F56-27D2-E57F-3A03-85CEEBA367A8}"/>
              </a:ext>
            </a:extLst>
          </p:cNvPr>
          <p:cNvSpPr/>
          <p:nvPr/>
        </p:nvSpPr>
        <p:spPr>
          <a:xfrm>
            <a:off x="8876637" y="3996026"/>
            <a:ext cx="1481349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A WORD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AC60CF-CF92-4F2B-3252-3F0C54E63D96}"/>
              </a:ext>
            </a:extLst>
          </p:cNvPr>
          <p:cNvSpPr/>
          <p:nvPr/>
        </p:nvSpPr>
        <p:spPr>
          <a:xfrm>
            <a:off x="9372607" y="5405738"/>
            <a:ext cx="2689192" cy="133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USE : TO EXPRESS AN ACTION OR STATE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89D5B0E-E6E8-ABF6-B69D-8B4E72E48A07}"/>
              </a:ext>
            </a:extLst>
          </p:cNvPr>
          <p:cNvCxnSpPr>
            <a:cxnSpLocks/>
            <a:stCxn id="18" idx="4"/>
            <a:endCxn id="15" idx="0"/>
          </p:cNvCxnSpPr>
          <p:nvPr/>
        </p:nvCxnSpPr>
        <p:spPr>
          <a:xfrm flipH="1">
            <a:off x="10717203" y="4039533"/>
            <a:ext cx="349069" cy="13662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B8A8ED-F61C-5B36-D6D6-22B43AF63F91}"/>
              </a:ext>
            </a:extLst>
          </p:cNvPr>
          <p:cNvCxnSpPr>
            <a:cxnSpLocks/>
          </p:cNvCxnSpPr>
          <p:nvPr/>
        </p:nvCxnSpPr>
        <p:spPr>
          <a:xfrm flipH="1">
            <a:off x="9880150" y="3814763"/>
            <a:ext cx="278263" cy="2247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7644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{ABF833F3-FDB4-504B-8579-CDC42A87C4CE}tf10001072</Template>
  <TotalTime>3654</TotalTime>
  <Words>503</Words>
  <Application>Microsoft Macintosh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Gill Sans MT</vt:lpstr>
      <vt:lpstr>Times New Roman</vt:lpstr>
      <vt:lpstr>Parcel</vt:lpstr>
      <vt:lpstr>Learn Writing in English</vt:lpstr>
      <vt:lpstr>Jobs to learn the skill</vt:lpstr>
      <vt:lpstr>teaser</vt:lpstr>
      <vt:lpstr>PARTS OF SPEECH</vt:lpstr>
      <vt:lpstr>NAMES OF THE parts OF SPEECH</vt:lpstr>
      <vt:lpstr>NOUN</vt:lpstr>
      <vt:lpstr>PRONOUN</vt:lpstr>
      <vt:lpstr>ADJECTIVE</vt:lpstr>
      <vt:lpstr>VERB</vt:lpstr>
      <vt:lpstr>ADVERB</vt:lpstr>
      <vt:lpstr>PREPOSITION</vt:lpstr>
      <vt:lpstr>CONJUNCTION</vt:lpstr>
      <vt:lpstr>INTERJECTION</vt:lpstr>
      <vt:lpstr>RECap</vt:lpstr>
      <vt:lpstr>NAMES OF THE parts OF SPEECH</vt:lpstr>
      <vt:lpstr>Practice</vt:lpstr>
      <vt:lpstr>Identify the Parts of speech</vt:lpstr>
      <vt:lpstr>Identify the Parts of speech</vt:lpstr>
      <vt:lpstr>Identify the Parts of speech</vt:lpstr>
      <vt:lpstr>Identify the Parts of speech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Writing in English</dc:title>
  <dc:creator>Sohrab Hussain</dc:creator>
  <cp:lastModifiedBy>Sohrab Hussain</cp:lastModifiedBy>
  <cp:revision>41</cp:revision>
  <dcterms:created xsi:type="dcterms:W3CDTF">2023-09-29T13:34:13Z</dcterms:created>
  <dcterms:modified xsi:type="dcterms:W3CDTF">2023-10-24T14:16:32Z</dcterms:modified>
</cp:coreProperties>
</file>