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9" r:id="rId5"/>
    <p:sldId id="262" r:id="rId6"/>
    <p:sldId id="264" r:id="rId7"/>
    <p:sldId id="280" r:id="rId8"/>
    <p:sldId id="281" r:id="rId9"/>
    <p:sldId id="27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68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EE29F-EB60-48AE-D8A2-0E97DDA1F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A9356-3E2A-B182-2767-C84B49145C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56386-F58C-7D47-954D-8D8B478F03C8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94915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F80F-FC0B-E545-87E4-16B2D8D71092}" type="datetimeFigureOut">
              <a:rPr lang="en-BD" smtClean="0"/>
              <a:t>24/10/23</a:t>
            </a:fld>
            <a:endParaRPr lang="e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351C-93D8-334A-BE90-B3F31DF291C9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3296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8351C-93D8-334A-BE90-B3F31DF291C9}" type="slidenum">
              <a:rPr lang="en-BD" smtClean="0"/>
              <a:t>4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90788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8351C-93D8-334A-BE90-B3F31DF291C9}" type="slidenum">
              <a:rPr lang="en-BD" smtClean="0"/>
              <a:t>7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9078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2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2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3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3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and white plaid&#10;&#10;Description automatically generated">
            <a:extLst>
              <a:ext uri="{FF2B5EF4-FFF2-40B4-BE49-F238E27FC236}">
                <a16:creationId xmlns:a16="http://schemas.microsoft.com/office/drawing/2014/main" id="{A85F1A50-B136-FDA8-3319-67BA8349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0693" b="230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D6434-8AE9-8B1D-1A99-65F0AD09C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185063"/>
            <a:ext cx="8689976" cy="959920"/>
          </a:xfrm>
        </p:spPr>
        <p:txBody>
          <a:bodyPr>
            <a:normAutofit/>
          </a:bodyPr>
          <a:lstStyle/>
          <a:p>
            <a:r>
              <a:rPr lang="en-BD" dirty="0"/>
              <a:t>Learn Writing in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14CCA-F9EB-16EE-2910-DEBC80B96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</a:t>
            </a:r>
          </a:p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Sohrab hussain</a:t>
            </a:r>
          </a:p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instructor (English)</a:t>
            </a:r>
          </a:p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lhet Government Technical School &amp; College, Sylhet.</a:t>
            </a:r>
          </a:p>
        </p:txBody>
      </p:sp>
    </p:spTree>
    <p:extLst>
      <p:ext uri="{BB962C8B-B14F-4D97-AF65-F5344CB8AC3E}">
        <p14:creationId xmlns:p14="http://schemas.microsoft.com/office/powerpoint/2010/main" val="235528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on a ledge&#10;&#10;Description automatically generated">
            <a:extLst>
              <a:ext uri="{FF2B5EF4-FFF2-40B4-BE49-F238E27FC236}">
                <a16:creationId xmlns:a16="http://schemas.microsoft.com/office/drawing/2014/main" id="{ED2EAE19-CAB5-12F7-56A5-1F5FB0DAF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056" y="1028128"/>
            <a:ext cx="7530684" cy="472550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097" y="2270571"/>
            <a:ext cx="7874889" cy="972690"/>
          </a:xfrm>
        </p:spPr>
        <p:txBody>
          <a:bodyPr anchor="ctr">
            <a:normAutofit/>
          </a:bodyPr>
          <a:lstStyle/>
          <a:p>
            <a:r>
              <a:rPr lang="en-BD" sz="2800" dirty="0"/>
              <a:t>1. The singing of the birds delights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91E9C-EA00-3FB2-C8D2-47100C30C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3124" y="3360421"/>
            <a:ext cx="1846725" cy="97269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BD" dirty="0"/>
              <a:t>Subject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Identify the subject &amp; Predicate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10B55F-CB32-D276-D1DC-31D20124330A}"/>
              </a:ext>
            </a:extLst>
          </p:cNvPr>
          <p:cNvSpPr txBox="1">
            <a:spLocks/>
          </p:cNvSpPr>
          <p:nvPr/>
        </p:nvSpPr>
        <p:spPr>
          <a:xfrm>
            <a:off x="4364072" y="4570103"/>
            <a:ext cx="1846725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dirty="0"/>
              <a:t>Predicate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47072-E686-93E4-B440-809C64141323}"/>
              </a:ext>
            </a:extLst>
          </p:cNvPr>
          <p:cNvSpPr txBox="1">
            <a:spLocks/>
          </p:cNvSpPr>
          <p:nvPr/>
        </p:nvSpPr>
        <p:spPr>
          <a:xfrm>
            <a:off x="6230557" y="3365955"/>
            <a:ext cx="5348270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The singing of the birds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5E08A14-0997-9B15-3040-B12CFF57D734}"/>
              </a:ext>
            </a:extLst>
          </p:cNvPr>
          <p:cNvSpPr txBox="1">
            <a:spLocks/>
          </p:cNvSpPr>
          <p:nvPr/>
        </p:nvSpPr>
        <p:spPr>
          <a:xfrm>
            <a:off x="6211502" y="4561348"/>
            <a:ext cx="5367326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Delights us</a:t>
            </a:r>
          </a:p>
        </p:txBody>
      </p:sp>
      <p:pic>
        <p:nvPicPr>
          <p:cNvPr id="11" name="Picture 10" descr="Two birds sitting on a branch&#10;&#10;Description automatically generated">
            <a:extLst>
              <a:ext uri="{FF2B5EF4-FFF2-40B4-BE49-F238E27FC236}">
                <a16:creationId xmlns:a16="http://schemas.microsoft.com/office/drawing/2014/main" id="{418D9E92-430E-7F3C-DDAD-9D550BC7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660073"/>
            <a:ext cx="3822700" cy="30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3316" y="2258696"/>
            <a:ext cx="7358052" cy="972690"/>
          </a:xfrm>
        </p:spPr>
        <p:txBody>
          <a:bodyPr anchor="ctr">
            <a:normAutofit/>
          </a:bodyPr>
          <a:lstStyle/>
          <a:p>
            <a:r>
              <a:rPr lang="en-BD" sz="2800" dirty="0"/>
              <a:t>2. bad habits grow unconsciously.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91E9C-EA00-3FB2-C8D2-47100C30C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0480" y="3348546"/>
            <a:ext cx="2057410" cy="97269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BD" dirty="0"/>
              <a:t>Subject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Identify the subject &amp; Predicate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10B55F-CB32-D276-D1DC-31D20124330A}"/>
              </a:ext>
            </a:extLst>
          </p:cNvPr>
          <p:cNvSpPr txBox="1">
            <a:spLocks/>
          </p:cNvSpPr>
          <p:nvPr/>
        </p:nvSpPr>
        <p:spPr>
          <a:xfrm>
            <a:off x="4251428" y="4558228"/>
            <a:ext cx="2057410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dirty="0"/>
              <a:t>Predicate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47072-E686-93E4-B440-809C64141323}"/>
              </a:ext>
            </a:extLst>
          </p:cNvPr>
          <p:cNvSpPr txBox="1">
            <a:spLocks/>
          </p:cNvSpPr>
          <p:nvPr/>
        </p:nvSpPr>
        <p:spPr>
          <a:xfrm>
            <a:off x="6337431" y="3354080"/>
            <a:ext cx="5033937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bad habits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5E08A14-0997-9B15-3040-B12CFF57D734}"/>
              </a:ext>
            </a:extLst>
          </p:cNvPr>
          <p:cNvSpPr txBox="1">
            <a:spLocks/>
          </p:cNvSpPr>
          <p:nvPr/>
        </p:nvSpPr>
        <p:spPr>
          <a:xfrm>
            <a:off x="6318377" y="4549473"/>
            <a:ext cx="5052992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grow unconsciously.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2227C-1832-3871-1AEC-EEB81743A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5942" y="2356511"/>
            <a:ext cx="3687373" cy="39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792" y="2270571"/>
            <a:ext cx="7071762" cy="972690"/>
          </a:xfrm>
        </p:spPr>
        <p:txBody>
          <a:bodyPr anchor="ctr">
            <a:normAutofit/>
          </a:bodyPr>
          <a:lstStyle/>
          <a:p>
            <a:r>
              <a:rPr lang="en-BD" sz="2800" dirty="0"/>
              <a:t>3. we cannot pump the ocean dry.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91E9C-EA00-3FB2-C8D2-47100C30C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362" y="3360421"/>
            <a:ext cx="1596818" cy="97269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BD" dirty="0"/>
              <a:t>Subject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Identify the subject &amp; Predicate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10B55F-CB32-D276-D1DC-31D20124330A}"/>
              </a:ext>
            </a:extLst>
          </p:cNvPr>
          <p:cNvSpPr txBox="1">
            <a:spLocks/>
          </p:cNvSpPr>
          <p:nvPr/>
        </p:nvSpPr>
        <p:spPr>
          <a:xfrm>
            <a:off x="4061362" y="4570103"/>
            <a:ext cx="1577765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dirty="0"/>
              <a:t>Predicate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47072-E686-93E4-B440-809C64141323}"/>
              </a:ext>
            </a:extLst>
          </p:cNvPr>
          <p:cNvSpPr txBox="1">
            <a:spLocks/>
          </p:cNvSpPr>
          <p:nvPr/>
        </p:nvSpPr>
        <p:spPr>
          <a:xfrm>
            <a:off x="5746915" y="3365955"/>
            <a:ext cx="5953504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We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5E08A14-0997-9B15-3040-B12CFF57D734}"/>
              </a:ext>
            </a:extLst>
          </p:cNvPr>
          <p:cNvSpPr txBox="1">
            <a:spLocks/>
          </p:cNvSpPr>
          <p:nvPr/>
        </p:nvSpPr>
        <p:spPr>
          <a:xfrm>
            <a:off x="5727860" y="4561348"/>
            <a:ext cx="5953504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cannot pump t</a:t>
            </a:r>
            <a:r>
              <a:rPr lang="en-GB" sz="2800" dirty="0"/>
              <a:t>he ocean dry.</a:t>
            </a:r>
            <a:endParaRPr lang="en-BD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564BE-34BB-BD52-914C-C7782EBE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256" y="2386940"/>
            <a:ext cx="3855846" cy="36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6541" y="2270571"/>
            <a:ext cx="7729727" cy="972690"/>
          </a:xfrm>
        </p:spPr>
        <p:txBody>
          <a:bodyPr anchor="ctr">
            <a:normAutofit/>
          </a:bodyPr>
          <a:lstStyle/>
          <a:p>
            <a:r>
              <a:rPr lang="en-BD" sz="2800" dirty="0"/>
              <a:t>4. borrowed garments never fit well.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91E9C-EA00-3FB2-C8D2-47100C30C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073" y="3360421"/>
            <a:ext cx="2155803" cy="97269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BD" dirty="0"/>
              <a:t>Subject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Identify the subject &amp; Predicate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10B55F-CB32-D276-D1DC-31D20124330A}"/>
              </a:ext>
            </a:extLst>
          </p:cNvPr>
          <p:cNvSpPr txBox="1">
            <a:spLocks/>
          </p:cNvSpPr>
          <p:nvPr/>
        </p:nvSpPr>
        <p:spPr>
          <a:xfrm>
            <a:off x="4028021" y="4570103"/>
            <a:ext cx="2155803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dirty="0"/>
              <a:t>Predicate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47072-E686-93E4-B440-809C64141323}"/>
              </a:ext>
            </a:extLst>
          </p:cNvPr>
          <p:cNvSpPr txBox="1">
            <a:spLocks/>
          </p:cNvSpPr>
          <p:nvPr/>
        </p:nvSpPr>
        <p:spPr>
          <a:xfrm>
            <a:off x="6642651" y="3365955"/>
            <a:ext cx="5232673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borrowed garments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5E08A14-0997-9B15-3040-B12CFF57D734}"/>
              </a:ext>
            </a:extLst>
          </p:cNvPr>
          <p:cNvSpPr txBox="1">
            <a:spLocks/>
          </p:cNvSpPr>
          <p:nvPr/>
        </p:nvSpPr>
        <p:spPr>
          <a:xfrm>
            <a:off x="6623596" y="4561348"/>
            <a:ext cx="5232673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never fit well.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A70AE-16F1-4818-F550-46921B607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9458" y="2557463"/>
            <a:ext cx="3708504" cy="33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5225" y="2258696"/>
            <a:ext cx="7238585" cy="972690"/>
          </a:xfrm>
        </p:spPr>
        <p:txBody>
          <a:bodyPr anchor="ctr">
            <a:normAutofit/>
          </a:bodyPr>
          <a:lstStyle/>
          <a:p>
            <a:r>
              <a:rPr lang="en-BD" sz="2800" dirty="0"/>
              <a:t>5. no one can serve two masters.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91E9C-EA00-3FB2-C8D2-47100C30C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5229" y="3348546"/>
            <a:ext cx="1594931" cy="97269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BD" dirty="0"/>
              <a:t>Subject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Identify the subject &amp; Predicate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10B55F-CB32-D276-D1DC-31D20124330A}"/>
              </a:ext>
            </a:extLst>
          </p:cNvPr>
          <p:cNvSpPr txBox="1">
            <a:spLocks/>
          </p:cNvSpPr>
          <p:nvPr/>
        </p:nvSpPr>
        <p:spPr>
          <a:xfrm>
            <a:off x="4276177" y="4558228"/>
            <a:ext cx="1594931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dirty="0"/>
              <a:t>Predicate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47072-E686-93E4-B440-809C64141323}"/>
              </a:ext>
            </a:extLst>
          </p:cNvPr>
          <p:cNvSpPr txBox="1">
            <a:spLocks/>
          </p:cNvSpPr>
          <p:nvPr/>
        </p:nvSpPr>
        <p:spPr>
          <a:xfrm>
            <a:off x="5904811" y="3354080"/>
            <a:ext cx="5187569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no one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5E08A14-0997-9B15-3040-B12CFF57D734}"/>
              </a:ext>
            </a:extLst>
          </p:cNvPr>
          <p:cNvSpPr txBox="1">
            <a:spLocks/>
          </p:cNvSpPr>
          <p:nvPr/>
        </p:nvSpPr>
        <p:spPr>
          <a:xfrm>
            <a:off x="5885756" y="4549473"/>
            <a:ext cx="5187569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can serve two masters.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D80EC-9F68-BD7F-86C9-07BD52F1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4625" y="2553196"/>
            <a:ext cx="4037990" cy="33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3910" y="2270571"/>
            <a:ext cx="7874889" cy="972690"/>
          </a:xfrm>
        </p:spPr>
        <p:txBody>
          <a:bodyPr anchor="ctr">
            <a:normAutofit/>
          </a:bodyPr>
          <a:lstStyle/>
          <a:p>
            <a:r>
              <a:rPr lang="en-BD" sz="2800" dirty="0"/>
              <a:t>6. on the top of the hill lives a hermit.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91E9C-EA00-3FB2-C8D2-47100C30C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7220" y="3360421"/>
            <a:ext cx="1605725" cy="97269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BD" dirty="0"/>
              <a:t>Subject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67809"/>
            <a:ext cx="7729728" cy="1188720"/>
          </a:xfrm>
        </p:spPr>
        <p:txBody>
          <a:bodyPr/>
          <a:lstStyle/>
          <a:p>
            <a:r>
              <a:rPr lang="en-BD" dirty="0"/>
              <a:t>Identify the subject &amp; Predicate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10B55F-CB32-D276-D1DC-31D20124330A}"/>
              </a:ext>
            </a:extLst>
          </p:cNvPr>
          <p:cNvSpPr txBox="1">
            <a:spLocks/>
          </p:cNvSpPr>
          <p:nvPr/>
        </p:nvSpPr>
        <p:spPr>
          <a:xfrm>
            <a:off x="4138168" y="4570103"/>
            <a:ext cx="1605725" cy="97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dirty="0"/>
              <a:t>Predicate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47072-E686-93E4-B440-809C64141323}"/>
              </a:ext>
            </a:extLst>
          </p:cNvPr>
          <p:cNvSpPr txBox="1">
            <a:spLocks/>
          </p:cNvSpPr>
          <p:nvPr/>
        </p:nvSpPr>
        <p:spPr>
          <a:xfrm>
            <a:off x="5762946" y="3360420"/>
            <a:ext cx="5542364" cy="9782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a hermit.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5E08A14-0997-9B15-3040-B12CFF57D734}"/>
              </a:ext>
            </a:extLst>
          </p:cNvPr>
          <p:cNvSpPr txBox="1">
            <a:spLocks/>
          </p:cNvSpPr>
          <p:nvPr/>
        </p:nvSpPr>
        <p:spPr>
          <a:xfrm>
            <a:off x="5743891" y="4573223"/>
            <a:ext cx="5542364" cy="9695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dirty="0"/>
              <a:t>on the top of the hill lives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3F3CB-E535-9B97-8578-8FFCB7E4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4625" y="2414588"/>
            <a:ext cx="3822700" cy="32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6292-3174-5F8A-E5B3-9174282C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3BCC7-3E53-2FDC-A916-BC82A351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BD" sz="3200" dirty="0"/>
              <a:t>We have learn:</a:t>
            </a:r>
          </a:p>
          <a:p>
            <a:r>
              <a:rPr lang="en-BD" sz="1900" dirty="0"/>
              <a:t>What is a subject &amp; predicate?</a:t>
            </a:r>
          </a:p>
          <a:p>
            <a:r>
              <a:rPr lang="en-BD" sz="1900" dirty="0"/>
              <a:t>The positon of a subject.</a:t>
            </a:r>
          </a:p>
          <a:p>
            <a:r>
              <a:rPr lang="en-BD" sz="1900" dirty="0"/>
              <a:t>Subject on imperative sentence.</a:t>
            </a:r>
          </a:p>
          <a:p>
            <a:r>
              <a:rPr lang="en-BD" sz="1900" dirty="0"/>
              <a:t>T</a:t>
            </a:r>
            <a:r>
              <a:rPr lang="en-GB" sz="1900" dirty="0"/>
              <a:t>he phrase &amp; the clause</a:t>
            </a:r>
            <a:r>
              <a:rPr lang="en-BD" sz="1900" dirty="0"/>
              <a:t>.</a:t>
            </a:r>
          </a:p>
          <a:p>
            <a:r>
              <a:rPr lang="en-BD" sz="1900" dirty="0"/>
              <a:t>Difference between the phrase &amp; the clause?</a:t>
            </a:r>
          </a:p>
          <a:p>
            <a:endParaRPr lang="en-BD" sz="2400" dirty="0"/>
          </a:p>
        </p:txBody>
      </p:sp>
    </p:spTree>
    <p:extLst>
      <p:ext uri="{BB962C8B-B14F-4D97-AF65-F5344CB8AC3E}">
        <p14:creationId xmlns:p14="http://schemas.microsoft.com/office/powerpoint/2010/main" val="25600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B1C054-967A-7EF8-3B59-DECE3B39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62864"/>
            <a:ext cx="7729728" cy="1188720"/>
          </a:xfrm>
        </p:spPr>
        <p:txBody>
          <a:bodyPr/>
          <a:lstStyle/>
          <a:p>
            <a:r>
              <a:rPr lang="en-BD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668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2FB2-89F8-777B-15D5-38967AC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D" sz="4000" dirty="0"/>
              <a:t>Jobs to learn the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958A-8D64-1AF3-801B-5A789FC1A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307712"/>
            <a:ext cx="10363826" cy="2822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BD" sz="2800" dirty="0"/>
              <a:t>Learning the Grammatical Rules.</a:t>
            </a:r>
          </a:p>
          <a:p>
            <a:pPr marL="457200" indent="-457200">
              <a:buFont typeface="+mj-lt"/>
              <a:buAutoNum type="arabicPeriod"/>
            </a:pPr>
            <a:r>
              <a:rPr lang="en-BD" sz="2800" dirty="0"/>
              <a:t>Practicing the Rules</a:t>
            </a:r>
          </a:p>
          <a:p>
            <a:pPr marL="457200" indent="-457200">
              <a:buFont typeface="+mj-lt"/>
              <a:buAutoNum type="arabicPeriod"/>
            </a:pPr>
            <a:r>
              <a:rPr lang="en-BD" sz="2800" dirty="0"/>
              <a:t>Composing the Sentences by Using the Rules</a:t>
            </a:r>
          </a:p>
        </p:txBody>
      </p:sp>
    </p:spTree>
    <p:extLst>
      <p:ext uri="{BB962C8B-B14F-4D97-AF65-F5344CB8AC3E}">
        <p14:creationId xmlns:p14="http://schemas.microsoft.com/office/powerpoint/2010/main" val="18810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E168-8183-49DE-628B-8D22E1B2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24" y="1056906"/>
            <a:ext cx="10351752" cy="845933"/>
          </a:xfrm>
        </p:spPr>
        <p:txBody>
          <a:bodyPr>
            <a:normAutofit fontScale="90000"/>
          </a:bodyPr>
          <a:lstStyle/>
          <a:p>
            <a:r>
              <a:rPr lang="en-BD" dirty="0"/>
              <a:t>teaser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21F45-0ECC-7E70-DCE2-06AA6702B946}"/>
              </a:ext>
            </a:extLst>
          </p:cNvPr>
          <p:cNvSpPr txBox="1"/>
          <p:nvPr/>
        </p:nvSpPr>
        <p:spPr>
          <a:xfrm>
            <a:off x="1971305" y="3084475"/>
            <a:ext cx="657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BD" sz="2000" dirty="0"/>
              <a:t>WHAT IS A SENTENCE?</a:t>
            </a:r>
          </a:p>
          <a:p>
            <a:pPr marL="400050" indent="-400050">
              <a:buAutoNum type="romanLcPeriod"/>
            </a:pPr>
            <a:r>
              <a:rPr lang="en-BD" sz="2000" dirty="0"/>
              <a:t>WHAT ARE THE TYPES OF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1E3DBE-37F3-722F-80B9-A79FC79F4C89}"/>
              </a:ext>
            </a:extLst>
          </p:cNvPr>
          <p:cNvSpPr txBox="1">
            <a:spLocks/>
          </p:cNvSpPr>
          <p:nvPr/>
        </p:nvSpPr>
        <p:spPr>
          <a:xfrm>
            <a:off x="1477105" y="2209041"/>
            <a:ext cx="6113723" cy="769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D" sz="2800" dirty="0">
                <a:solidFill>
                  <a:srgbClr val="FF0000"/>
                </a:solidFill>
              </a:rPr>
              <a:t>What we have learn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C2F05-790A-016B-C019-8510DBC80C5E}"/>
              </a:ext>
            </a:extLst>
          </p:cNvPr>
          <p:cNvSpPr txBox="1"/>
          <p:nvPr/>
        </p:nvSpPr>
        <p:spPr>
          <a:xfrm>
            <a:off x="2006475" y="4756115"/>
            <a:ext cx="6578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BD" sz="2000" dirty="0"/>
              <a:t>WHAT IS  SUBJECT &amp; PREDICATE?</a:t>
            </a:r>
          </a:p>
          <a:p>
            <a:pPr marL="400050" indent="-400050">
              <a:buAutoNum type="romanLcPeriod"/>
            </a:pPr>
            <a:r>
              <a:rPr lang="en-BD" sz="2000" dirty="0"/>
              <a:t>HOW TO IDENTIFY THE SUBJECT &amp; PREDICATE?</a:t>
            </a:r>
          </a:p>
          <a:p>
            <a:pPr marL="400050" indent="-400050">
              <a:buAutoNum type="romanLcPeriod"/>
            </a:pPr>
            <a:r>
              <a:rPr lang="en-BD" sz="2000" dirty="0"/>
              <a:t>WHAT IS  T</a:t>
            </a:r>
            <a:r>
              <a:rPr lang="en-GB" sz="2000" dirty="0"/>
              <a:t>HE PHRASE &amp; THE CLAUSE</a:t>
            </a:r>
            <a:r>
              <a:rPr lang="en-BD" sz="2000" dirty="0"/>
              <a:t>?</a:t>
            </a:r>
          </a:p>
          <a:p>
            <a:pPr marL="400050" indent="-400050">
              <a:buAutoNum type="romanLcPeriod"/>
            </a:pPr>
            <a:r>
              <a:rPr lang="en-BD" sz="2000" dirty="0"/>
              <a:t>WHAT IS THE DIFFERENCE BETWEEN THE PHRASE &amp; THE CLAUSE?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426DC5-2225-8C02-4EEC-CB03EA64690B}"/>
              </a:ext>
            </a:extLst>
          </p:cNvPr>
          <p:cNvSpPr txBox="1">
            <a:spLocks/>
          </p:cNvSpPr>
          <p:nvPr/>
        </p:nvSpPr>
        <p:spPr>
          <a:xfrm>
            <a:off x="1512275" y="4006177"/>
            <a:ext cx="6113723" cy="643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D" sz="2800" dirty="0">
                <a:solidFill>
                  <a:srgbClr val="FF0000"/>
                </a:solidFill>
              </a:rPr>
              <a:t>What we will learn</a:t>
            </a:r>
          </a:p>
        </p:txBody>
      </p:sp>
    </p:spTree>
    <p:extLst>
      <p:ext uri="{BB962C8B-B14F-4D97-AF65-F5344CB8AC3E}">
        <p14:creationId xmlns:p14="http://schemas.microsoft.com/office/powerpoint/2010/main" val="35140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7FCD31-B6A0-453B-AC5B-4A7F4219A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92FC-C3F8-FF7D-74BF-F31B0823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80" y="3486257"/>
            <a:ext cx="8272818" cy="1094807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 err="1"/>
              <a:t>Sakib</a:t>
            </a:r>
            <a:r>
              <a:rPr lang="en-US" dirty="0"/>
              <a:t> &amp; </a:t>
            </a:r>
            <a:r>
              <a:rPr lang="en-US" dirty="0" err="1"/>
              <a:t>tamim</a:t>
            </a:r>
            <a:r>
              <a:rPr lang="en-US" dirty="0"/>
              <a:t>  are teammates.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53C1-28E1-07CA-EEFA-19208972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180" y="5100246"/>
            <a:ext cx="4082820" cy="487468"/>
          </a:xfr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of persons</a:t>
            </a:r>
          </a:p>
        </p:txBody>
      </p:sp>
      <p:pic>
        <p:nvPicPr>
          <p:cNvPr id="5" name="Picture 4" descr="A collage of a person in green and red sports uniform&#10;&#10;Description automatically generated">
            <a:extLst>
              <a:ext uri="{FF2B5EF4-FFF2-40B4-BE49-F238E27FC236}">
                <a16:creationId xmlns:a16="http://schemas.microsoft.com/office/drawing/2014/main" id="{001AC2F3-9297-7914-C43A-4D976559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446" y="193311"/>
            <a:ext cx="5766028" cy="322897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DD428-F209-90BC-162D-5B9FB4506AE3}"/>
              </a:ext>
            </a:extLst>
          </p:cNvPr>
          <p:cNvSpPr txBox="1">
            <a:spLocks/>
          </p:cNvSpPr>
          <p:nvPr/>
        </p:nvSpPr>
        <p:spPr>
          <a:xfrm>
            <a:off x="5822183" y="5098271"/>
            <a:ext cx="4082820" cy="48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saying something about the persons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D85B70-B002-024E-C3C8-B7B8202C86AA}"/>
              </a:ext>
            </a:extLst>
          </p:cNvPr>
          <p:cNvCxnSpPr>
            <a:cxnSpLocks/>
          </p:cNvCxnSpPr>
          <p:nvPr/>
        </p:nvCxnSpPr>
        <p:spPr>
          <a:xfrm>
            <a:off x="3728852" y="4616686"/>
            <a:ext cx="0" cy="442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9B5CBE-EC0F-6714-6296-AE5C225D6A66}"/>
              </a:ext>
            </a:extLst>
          </p:cNvPr>
          <p:cNvCxnSpPr>
            <a:cxnSpLocks/>
          </p:cNvCxnSpPr>
          <p:nvPr/>
        </p:nvCxnSpPr>
        <p:spPr>
          <a:xfrm>
            <a:off x="7788226" y="4614711"/>
            <a:ext cx="0" cy="442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164F39-7255-1B75-49BD-610BE080958B}"/>
              </a:ext>
            </a:extLst>
          </p:cNvPr>
          <p:cNvCxnSpPr>
            <a:cxnSpLocks/>
          </p:cNvCxnSpPr>
          <p:nvPr/>
        </p:nvCxnSpPr>
        <p:spPr>
          <a:xfrm>
            <a:off x="7800108" y="5564730"/>
            <a:ext cx="0" cy="442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96BD67-2B75-44CB-38EA-887F25770F9A}"/>
              </a:ext>
            </a:extLst>
          </p:cNvPr>
          <p:cNvCxnSpPr>
            <a:cxnSpLocks/>
          </p:cNvCxnSpPr>
          <p:nvPr/>
        </p:nvCxnSpPr>
        <p:spPr>
          <a:xfrm>
            <a:off x="3701143" y="5574626"/>
            <a:ext cx="0" cy="442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D8D6E1D-24BF-0A38-0BD6-8CF3585CFA07}"/>
              </a:ext>
            </a:extLst>
          </p:cNvPr>
          <p:cNvSpPr txBox="1">
            <a:spLocks/>
          </p:cNvSpPr>
          <p:nvPr/>
        </p:nvSpPr>
        <p:spPr>
          <a:xfrm>
            <a:off x="1630205" y="6012667"/>
            <a:ext cx="4082820" cy="48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B2A090-F88B-CBA7-BDA9-E3D986EF357A}"/>
              </a:ext>
            </a:extLst>
          </p:cNvPr>
          <p:cNvSpPr txBox="1">
            <a:spLocks/>
          </p:cNvSpPr>
          <p:nvPr/>
        </p:nvSpPr>
        <p:spPr>
          <a:xfrm>
            <a:off x="5796460" y="6022553"/>
            <a:ext cx="4082820" cy="48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PREDICATE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583663-FA19-EEC0-599F-F31C9490795F}"/>
              </a:ext>
            </a:extLst>
          </p:cNvPr>
          <p:cNvSpPr/>
          <p:nvPr/>
        </p:nvSpPr>
        <p:spPr>
          <a:xfrm>
            <a:off x="2085976" y="3602955"/>
            <a:ext cx="3514724" cy="911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1F6435-6893-954E-6D1F-8A52EA0ABBF9}"/>
              </a:ext>
            </a:extLst>
          </p:cNvPr>
          <p:cNvSpPr/>
          <p:nvPr/>
        </p:nvSpPr>
        <p:spPr>
          <a:xfrm>
            <a:off x="5624524" y="3541036"/>
            <a:ext cx="3705213" cy="10180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4187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E7ED-41E6-6C5D-8D80-F06646CC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POSITIONS OF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34CB-031E-4BD3-6D5C-04B89464D9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1862" y="2545224"/>
            <a:ext cx="5678387" cy="779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BD" sz="3600" dirty="0">
                <a:solidFill>
                  <a:srgbClr val="FF0000"/>
                </a:solidFill>
              </a:rPr>
              <a:t>Poltu is going to school.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7214" y="3738735"/>
            <a:ext cx="2609286" cy="417631"/>
          </a:xfrm>
        </p:spPr>
        <p:txBody>
          <a:bodyPr>
            <a:normAutofit/>
          </a:bodyPr>
          <a:lstStyle/>
          <a:p>
            <a:r>
              <a:rPr lang="en-BD" sz="1600" dirty="0"/>
              <a:t>usually comes first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18257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 descr="A cartoon of a child carrying a backpack with school supplies&#10;&#10;Description automatically generated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6" y="2356355"/>
            <a:ext cx="2849886" cy="31072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5513558" y="4037295"/>
            <a:ext cx="1787362" cy="710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BD" sz="3600" dirty="0">
                <a:solidFill>
                  <a:srgbClr val="FF0000"/>
                </a:solidFill>
              </a:rPr>
              <a:t>But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65388-15E7-F9E8-EB63-3F0DD628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71234" y="3143259"/>
            <a:ext cx="3481366" cy="3424843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CFF7F11-E10D-D934-AB55-6B42D45CAB4B}"/>
              </a:ext>
            </a:extLst>
          </p:cNvPr>
          <p:cNvSpPr txBox="1">
            <a:spLocks/>
          </p:cNvSpPr>
          <p:nvPr/>
        </p:nvSpPr>
        <p:spPr>
          <a:xfrm>
            <a:off x="3686736" y="4805540"/>
            <a:ext cx="3614183" cy="4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1600" dirty="0"/>
              <a:t>occasionally put after the predicate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31B0FA-6377-388A-0245-2380C83AED37}"/>
              </a:ext>
            </a:extLst>
          </p:cNvPr>
          <p:cNvSpPr txBox="1">
            <a:spLocks/>
          </p:cNvSpPr>
          <p:nvPr/>
        </p:nvSpPr>
        <p:spPr>
          <a:xfrm>
            <a:off x="3051334" y="5712307"/>
            <a:ext cx="5678387" cy="77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Here comes the bus.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481856-8F8E-A9B9-91E7-A48707323826}"/>
              </a:ext>
            </a:extLst>
          </p:cNvPr>
          <p:cNvSpPr/>
          <p:nvPr/>
        </p:nvSpPr>
        <p:spPr>
          <a:xfrm>
            <a:off x="6243001" y="5593687"/>
            <a:ext cx="1743075" cy="101710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922A33-8A74-2FE0-12EA-91165ED60DC6}"/>
              </a:ext>
            </a:extLst>
          </p:cNvPr>
          <p:cNvSpPr/>
          <p:nvPr/>
        </p:nvSpPr>
        <p:spPr>
          <a:xfrm>
            <a:off x="3809353" y="2488524"/>
            <a:ext cx="1324623" cy="911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1894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/>
      <p:bldP spid="11" grpId="0" build="p"/>
      <p:bldP spid="14" grpId="0" build="p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6581" y="1754627"/>
            <a:ext cx="4322474" cy="846071"/>
          </a:xfrm>
        </p:spPr>
        <p:txBody>
          <a:bodyPr>
            <a:normAutofit/>
          </a:bodyPr>
          <a:lstStyle/>
          <a:p>
            <a:r>
              <a:rPr lang="en-BD" sz="1600" dirty="0"/>
              <a:t>expresses a command, request, prayer, wish , etc.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10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1662" y="1211279"/>
            <a:ext cx="5473713" cy="49787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6155374" y="2600698"/>
            <a:ext cx="6036625" cy="107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BD" sz="3600" dirty="0">
                <a:solidFill>
                  <a:srgbClr val="FF0000"/>
                </a:solidFill>
              </a:rPr>
              <a:t>imperative sentence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1B75-2D39-FB47-1D4E-EA7227D06C08}"/>
              </a:ext>
            </a:extLst>
          </p:cNvPr>
          <p:cNvSpPr txBox="1">
            <a:spLocks/>
          </p:cNvSpPr>
          <p:nvPr/>
        </p:nvSpPr>
        <p:spPr>
          <a:xfrm>
            <a:off x="8573244" y="4583584"/>
            <a:ext cx="3185439" cy="77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Do not Bleach.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8A07-3C76-2084-1337-90FD8ECDC080}"/>
              </a:ext>
            </a:extLst>
          </p:cNvPr>
          <p:cNvSpPr txBox="1">
            <a:spLocks/>
          </p:cNvSpPr>
          <p:nvPr/>
        </p:nvSpPr>
        <p:spPr>
          <a:xfrm>
            <a:off x="7500943" y="4550245"/>
            <a:ext cx="1238312" cy="77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(You)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D8E85D-8852-6659-0353-C6A54E4AAE6E}"/>
              </a:ext>
            </a:extLst>
          </p:cNvPr>
          <p:cNvSpPr/>
          <p:nvPr/>
        </p:nvSpPr>
        <p:spPr>
          <a:xfrm>
            <a:off x="7395521" y="4460208"/>
            <a:ext cx="1324623" cy="911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CC9AE3C-A79E-BABD-31C4-0DF220C650EF}"/>
              </a:ext>
            </a:extLst>
          </p:cNvPr>
          <p:cNvSpPr txBox="1">
            <a:spLocks/>
          </p:cNvSpPr>
          <p:nvPr/>
        </p:nvSpPr>
        <p:spPr>
          <a:xfrm>
            <a:off x="7283309" y="5478908"/>
            <a:ext cx="1903558" cy="51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D" sz="2000" dirty="0"/>
              <a:t>subject left out</a:t>
            </a:r>
          </a:p>
        </p:txBody>
      </p:sp>
    </p:spTree>
    <p:extLst>
      <p:ext uri="{BB962C8B-B14F-4D97-AF65-F5344CB8AC3E}">
        <p14:creationId xmlns:p14="http://schemas.microsoft.com/office/powerpoint/2010/main" val="15261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" grpId="0" build="p"/>
      <p:bldP spid="3" grpId="0" build="p"/>
      <p:bldP spid="7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53C1-28E1-07CA-EEFA-19208972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7410" y="3731534"/>
            <a:ext cx="1574106" cy="487468"/>
          </a:xfr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Clause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AC2F3-9297-7914-C43A-4D976559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36091" y="920702"/>
            <a:ext cx="3604967" cy="333383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DD428-F209-90BC-162D-5B9FB4506AE3}"/>
              </a:ext>
            </a:extLst>
          </p:cNvPr>
          <p:cNvSpPr txBox="1">
            <a:spLocks/>
          </p:cNvSpPr>
          <p:nvPr/>
        </p:nvSpPr>
        <p:spPr>
          <a:xfrm>
            <a:off x="8623571" y="2035982"/>
            <a:ext cx="1431005" cy="48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Phrase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D85B70-B002-024E-C3C8-B7B8202C86AA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015261" y="4248540"/>
            <a:ext cx="1821670" cy="47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9B5CBE-EC0F-6714-6296-AE5C225D6A66}"/>
              </a:ext>
            </a:extLst>
          </p:cNvPr>
          <p:cNvCxnSpPr>
            <a:cxnSpLocks/>
          </p:cNvCxnSpPr>
          <p:nvPr/>
        </p:nvCxnSpPr>
        <p:spPr>
          <a:xfrm>
            <a:off x="9348107" y="1587175"/>
            <a:ext cx="0" cy="46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3583663-FA19-EEC0-599F-F31C9490795F}"/>
              </a:ext>
            </a:extLst>
          </p:cNvPr>
          <p:cNvSpPr/>
          <p:nvPr/>
        </p:nvSpPr>
        <p:spPr>
          <a:xfrm>
            <a:off x="8381264" y="626857"/>
            <a:ext cx="1917152" cy="911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1F6435-6893-954E-6D1F-8A52EA0ABBF9}"/>
              </a:ext>
            </a:extLst>
          </p:cNvPr>
          <p:cNvSpPr/>
          <p:nvPr/>
        </p:nvSpPr>
        <p:spPr>
          <a:xfrm>
            <a:off x="4565763" y="4725287"/>
            <a:ext cx="4898996" cy="10180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BE466-5665-9234-1753-035D2F3C6D7C}"/>
              </a:ext>
            </a:extLst>
          </p:cNvPr>
          <p:cNvSpPr txBox="1"/>
          <p:nvPr/>
        </p:nvSpPr>
        <p:spPr>
          <a:xfrm>
            <a:off x="4417621" y="703218"/>
            <a:ext cx="588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000" dirty="0"/>
              <a:t>1. Boltu has a chain of Gold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E76CD-E879-ED9D-A3BE-96E5DC19ABFB}"/>
              </a:ext>
            </a:extLst>
          </p:cNvPr>
          <p:cNvSpPr txBox="1"/>
          <p:nvPr/>
        </p:nvSpPr>
        <p:spPr>
          <a:xfrm>
            <a:off x="368135" y="4826982"/>
            <a:ext cx="896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000" dirty="0"/>
              <a:t>2. Boltu has a chain which is made of gold.</a:t>
            </a:r>
          </a:p>
        </p:txBody>
      </p:sp>
    </p:spTree>
    <p:extLst>
      <p:ext uri="{BB962C8B-B14F-4D97-AF65-F5344CB8AC3E}">
        <p14:creationId xmlns:p14="http://schemas.microsoft.com/office/powerpoint/2010/main" val="22886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phrase versus clause&#10;&#10;Description automatically generated">
            <a:extLst>
              <a:ext uri="{FF2B5EF4-FFF2-40B4-BE49-F238E27FC236}">
                <a16:creationId xmlns:a16="http://schemas.microsoft.com/office/drawing/2014/main" id="{AE3E7204-E0DC-0C3A-B634-D0E8A7E2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97" y="656492"/>
            <a:ext cx="4613268" cy="572086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4688B64-C0CA-EAAC-1C95-71134250E4A7}"/>
              </a:ext>
            </a:extLst>
          </p:cNvPr>
          <p:cNvSpPr/>
          <p:nvPr/>
        </p:nvSpPr>
        <p:spPr>
          <a:xfrm>
            <a:off x="1417753" y="3480035"/>
            <a:ext cx="1917152" cy="911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CB99BE-B0B5-9F41-9F7A-BFC61BBEC122}"/>
              </a:ext>
            </a:extLst>
          </p:cNvPr>
          <p:cNvSpPr/>
          <p:nvPr/>
        </p:nvSpPr>
        <p:spPr>
          <a:xfrm>
            <a:off x="8016608" y="3150053"/>
            <a:ext cx="4048757" cy="14904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676F64-DB32-2281-5403-D15CD7DE3E84}"/>
              </a:ext>
            </a:extLst>
          </p:cNvPr>
          <p:cNvSpPr txBox="1"/>
          <p:nvPr/>
        </p:nvSpPr>
        <p:spPr>
          <a:xfrm>
            <a:off x="151655" y="2888183"/>
            <a:ext cx="3149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000" dirty="0"/>
              <a:t>Boltu has a chain of Gold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B7EB3-942A-58F1-56F1-CE8ADA49DB09}"/>
              </a:ext>
            </a:extLst>
          </p:cNvPr>
          <p:cNvSpPr txBox="1"/>
          <p:nvPr/>
        </p:nvSpPr>
        <p:spPr>
          <a:xfrm>
            <a:off x="8100646" y="2684585"/>
            <a:ext cx="3893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000" dirty="0"/>
              <a:t>Boltu has a chain which is made of gold.</a:t>
            </a:r>
          </a:p>
        </p:txBody>
      </p:sp>
    </p:spTree>
    <p:extLst>
      <p:ext uri="{BB962C8B-B14F-4D97-AF65-F5344CB8AC3E}">
        <p14:creationId xmlns:p14="http://schemas.microsoft.com/office/powerpoint/2010/main" val="315892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079B-104B-B491-AF1C-A2C0BA953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lang="en-BD" dirty="0"/>
              <a:t>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60DF3-087C-79FA-8C32-051D26240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endParaRPr lang="en-BD"/>
          </a:p>
        </p:txBody>
      </p:sp>
      <p:pic>
        <p:nvPicPr>
          <p:cNvPr id="5" name="Picture 4" descr="One big red drawing pin in front of many smaller black drawing pins">
            <a:extLst>
              <a:ext uri="{FF2B5EF4-FFF2-40B4-BE49-F238E27FC236}">
                <a16:creationId xmlns:a16="http://schemas.microsoft.com/office/drawing/2014/main" id="{40BAAF08-D674-96C3-560F-30E97D32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9" r="14118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{ABF833F3-FDB4-504B-8579-CDC42A87C4CE}tf10001072</Template>
  <TotalTime>864</TotalTime>
  <Words>384</Words>
  <Application>Microsoft Macintosh PowerPoint</Application>
  <PresentationFormat>Widescreen</PresentationFormat>
  <Paragraphs>87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Parcel</vt:lpstr>
      <vt:lpstr>Learn Writing in English</vt:lpstr>
      <vt:lpstr>Jobs to learn the skill</vt:lpstr>
      <vt:lpstr>teaser</vt:lpstr>
      <vt:lpstr>Sakib &amp; tamim  are teammates.</vt:lpstr>
      <vt:lpstr>POSITIONS OF SUBJECT</vt:lpstr>
      <vt:lpstr>PowerPoint Presentation</vt:lpstr>
      <vt:lpstr>PowerPoint Presentation</vt:lpstr>
      <vt:lpstr>PowerPoint Presentation</vt:lpstr>
      <vt:lpstr>Practice</vt:lpstr>
      <vt:lpstr>PowerPoint Presentation</vt:lpstr>
      <vt:lpstr>Identify the subject &amp; Predicate</vt:lpstr>
      <vt:lpstr>Identify the subject &amp; Predicate</vt:lpstr>
      <vt:lpstr>Identify the subject &amp; Predicate</vt:lpstr>
      <vt:lpstr>Identify the subject &amp; Predicate</vt:lpstr>
      <vt:lpstr>Identify the subject &amp; Predicate</vt:lpstr>
      <vt:lpstr>Identify the subject &amp; Predicate</vt:lpstr>
      <vt:lpstr>recap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Writing in English</dc:title>
  <dc:creator>Sohrab Hussain</dc:creator>
  <cp:lastModifiedBy>Sohrab Hussain</cp:lastModifiedBy>
  <cp:revision>27</cp:revision>
  <dcterms:created xsi:type="dcterms:W3CDTF">2023-09-29T13:34:13Z</dcterms:created>
  <dcterms:modified xsi:type="dcterms:W3CDTF">2023-10-24T13:46:45Z</dcterms:modified>
</cp:coreProperties>
</file>