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0" r:id="rId5"/>
    <p:sldId id="261" r:id="rId6"/>
    <p:sldId id="262" r:id="rId7"/>
    <p:sldId id="291" r:id="rId8"/>
    <p:sldId id="292" r:id="rId9"/>
    <p:sldId id="293" r:id="rId10"/>
    <p:sldId id="294" r:id="rId11"/>
    <p:sldId id="278" r:id="rId12"/>
    <p:sldId id="295" r:id="rId13"/>
    <p:sldId id="279" r:id="rId14"/>
    <p:sldId id="296" r:id="rId15"/>
    <p:sldId id="280" r:id="rId16"/>
    <p:sldId id="297" r:id="rId17"/>
    <p:sldId id="298" r:id="rId18"/>
    <p:sldId id="299" r:id="rId19"/>
    <p:sldId id="281" r:id="rId20"/>
    <p:sldId id="282" r:id="rId21"/>
    <p:sldId id="303" r:id="rId22"/>
    <p:sldId id="304" r:id="rId23"/>
    <p:sldId id="305" r:id="rId24"/>
    <p:sldId id="306" r:id="rId25"/>
    <p:sldId id="300" r:id="rId26"/>
    <p:sldId id="301" r:id="rId27"/>
    <p:sldId id="302" r:id="rId28"/>
    <p:sldId id="272" r:id="rId29"/>
    <p:sldId id="273" r:id="rId30"/>
    <p:sldId id="265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292B8-E5E2-4A90-B4D6-9FFFEA56A4BA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802D-CF66-42A9-A173-491F9624A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8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C802D-CF66-42A9-A173-491F9624A6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3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70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Harendra</a:t>
            </a:r>
            <a:r>
              <a:rPr lang="en-US" dirty="0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 </a:t>
            </a:r>
            <a:r>
              <a:rPr lang="en-US" dirty="0" err="1" smtClean="0">
                <a:ln>
                  <a:solidFill>
                    <a:schemeClr val="accent4">
                      <a:shade val="95000"/>
                      <a:satMod val="105000"/>
                    </a:schemeClr>
                  </a:solidFill>
                </a:ln>
                <a:pattFill prst="plaid">
                  <a:fgClr>
                    <a:srgbClr val="FF0000"/>
                  </a:fgClr>
                  <a:bgClr>
                    <a:schemeClr val="bg1"/>
                  </a:bgClr>
                </a:pattFill>
                <a:latin typeface="Blackadder ITC" pitchFamily="82" charset="0"/>
              </a:rPr>
              <a:t>Biswas</a:t>
            </a:r>
            <a:endParaRPr lang="en-US" dirty="0">
              <a:ln>
                <a:solidFill>
                  <a:schemeClr val="accent4">
                    <a:shade val="95000"/>
                    <a:satMod val="105000"/>
                  </a:schemeClr>
                </a:solidFill>
              </a:ln>
              <a:pattFill prst="plaid">
                <a:fgClr>
                  <a:srgbClr val="FF0000"/>
                </a:fgClr>
                <a:bgClr>
                  <a:schemeClr val="bg1"/>
                </a:bgClr>
              </a:pattFill>
              <a:latin typeface="Blackadder ITC" pitchFamily="8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2700" y="0"/>
            <a:ext cx="9144000" cy="27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33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C000"/>
                </a:solidFill>
              </a:rPr>
              <a:t>স্বাগতম</a:t>
            </a:r>
            <a:endParaRPr lang="en-US" sz="7200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33729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4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 smtClean="0"/>
              <a:t>বুলিয়ান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বীজগণিতের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সিঙ্গেল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মাল্টি-ভেরিয়েবল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থিওরেম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562600"/>
            <a:ext cx="80424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বুলিয়ান</a:t>
            </a:r>
            <a:r>
              <a:rPr lang="en-US" dirty="0" smtClean="0"/>
              <a:t> </a:t>
            </a:r>
            <a:r>
              <a:rPr lang="en-US" dirty="0" err="1" smtClean="0"/>
              <a:t>বীজগণিতের</a:t>
            </a:r>
            <a:r>
              <a:rPr lang="en-US" dirty="0" smtClean="0"/>
              <a:t> </a:t>
            </a:r>
            <a:r>
              <a:rPr lang="en-US" dirty="0" err="1" smtClean="0"/>
              <a:t>সিঙ্গেল</a:t>
            </a:r>
            <a:r>
              <a:rPr lang="en-US" dirty="0" smtClean="0"/>
              <a:t> ও </a:t>
            </a:r>
            <a:r>
              <a:rPr lang="en-US" dirty="0" err="1" smtClean="0"/>
              <a:t>মাল্টি-ভেরিয়্যাবল</a:t>
            </a:r>
            <a:r>
              <a:rPr lang="en-US" dirty="0" smtClean="0"/>
              <a:t> </a:t>
            </a:r>
            <a:r>
              <a:rPr lang="en-US" dirty="0" err="1" smtClean="0"/>
              <a:t>থিওরেম</a:t>
            </a:r>
            <a:r>
              <a:rPr lang="en-US" dirty="0" smtClean="0"/>
              <a:t> 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90650"/>
            <a:ext cx="46482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53" r="65110"/>
          <a:stretch/>
        </p:blipFill>
        <p:spPr>
          <a:xfrm>
            <a:off x="5486400" y="1247775"/>
            <a:ext cx="3013297" cy="42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46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NAND </a:t>
            </a:r>
            <a:r>
              <a:rPr lang="en-US" sz="2400" dirty="0" err="1"/>
              <a:t>এবং</a:t>
            </a:r>
            <a:r>
              <a:rPr lang="en-US" sz="2400" dirty="0"/>
              <a:t> NOR </a:t>
            </a:r>
            <a:r>
              <a:rPr lang="en-US" sz="2400" dirty="0" err="1"/>
              <a:t>গেটের</a:t>
            </a:r>
            <a:r>
              <a:rPr lang="en-US" sz="2400" dirty="0"/>
              <a:t> </a:t>
            </a:r>
            <a:r>
              <a:rPr lang="en-US" sz="2400" dirty="0" err="1"/>
              <a:t>সার্বজনীনতা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696" y="1438188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err="1" smtClean="0"/>
              <a:t>ইউনিভার্সেল</a:t>
            </a:r>
            <a:r>
              <a:rPr lang="en-US" sz="2000" dirty="0" smtClean="0"/>
              <a:t> </a:t>
            </a:r>
            <a:r>
              <a:rPr lang="en-US" sz="2000" dirty="0" err="1" smtClean="0"/>
              <a:t>লজিক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গেইট</a:t>
            </a:r>
            <a:r>
              <a:rPr lang="en-US" sz="2000" dirty="0" smtClean="0"/>
              <a:t> ……..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8088" y="5001709"/>
            <a:ext cx="822975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সকল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লজক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গেইট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মৌলিক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লজিক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গেইট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1600" dirty="0" smtClean="0">
                <a:latin typeface="+mj-lt"/>
                <a:cs typeface="SutonnyMJ" pitchFamily="2" charset="0"/>
              </a:rPr>
              <a:t>AND, OR </a:t>
            </a:r>
            <a:r>
              <a:rPr lang="en-US" sz="1600" dirty="0" err="1" smtClean="0">
                <a:latin typeface="+mj-lt"/>
                <a:cs typeface="SutonnyMJ" pitchFamily="2" charset="0"/>
              </a:rPr>
              <a:t>এবং</a:t>
            </a:r>
            <a:r>
              <a:rPr lang="en-US" sz="1600" dirty="0" smtClean="0">
                <a:latin typeface="+mj-lt"/>
                <a:cs typeface="SutonnyMJ" pitchFamily="2" charset="0"/>
              </a:rPr>
              <a:t> NOT Gate)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বাস্তবায়ন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যায়</a:t>
            </a:r>
            <a:r>
              <a:rPr lang="en-US" sz="1600" dirty="0" smtClean="0"/>
              <a:t>, </a:t>
            </a:r>
            <a:r>
              <a:rPr lang="en-US" sz="1600" dirty="0" err="1" smtClean="0"/>
              <a:t>সে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সকল</a:t>
            </a:r>
            <a:r>
              <a:rPr lang="en-US" sz="1600" dirty="0" smtClean="0"/>
              <a:t> </a:t>
            </a:r>
            <a:r>
              <a:rPr lang="en-US" sz="1600" dirty="0" err="1" smtClean="0"/>
              <a:t>লজিক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গেইটকে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ইউনিভার্সেল</a:t>
            </a:r>
            <a:r>
              <a:rPr lang="en-US" sz="1600" dirty="0" smtClean="0"/>
              <a:t> </a:t>
            </a:r>
            <a:r>
              <a:rPr lang="en-US" sz="1600" dirty="0" err="1" smtClean="0"/>
              <a:t>লজিক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গেইট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বলে</a:t>
            </a:r>
            <a:r>
              <a:rPr lang="en-US" sz="1600" dirty="0" smtClean="0"/>
              <a:t>।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sz="16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smtClean="0"/>
              <a:t>NAND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NOR</a:t>
            </a:r>
            <a:r>
              <a:rPr lang="en-US" sz="1600" dirty="0"/>
              <a:t> </a:t>
            </a:r>
            <a:r>
              <a:rPr lang="en-US" sz="1600" dirty="0" err="1" smtClean="0"/>
              <a:t>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ইউনিভার্সেল</a:t>
            </a:r>
            <a:r>
              <a:rPr lang="en-US" sz="1600" dirty="0" smtClean="0"/>
              <a:t> </a:t>
            </a:r>
            <a:r>
              <a:rPr lang="en-US" sz="1600" dirty="0" err="1" smtClean="0"/>
              <a:t>লজিক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গেইট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কারণ</a:t>
            </a:r>
            <a:r>
              <a:rPr lang="en-US" sz="1600" dirty="0" smtClean="0"/>
              <a:t> NAND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NOR </a:t>
            </a:r>
            <a:r>
              <a:rPr lang="en-US" sz="1600" dirty="0" err="1" smtClean="0"/>
              <a:t>দ্বারা</a:t>
            </a:r>
            <a:r>
              <a:rPr lang="en-US" sz="1600" dirty="0" smtClean="0"/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মৌলিক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লজিক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গেইট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1600" dirty="0">
                <a:cs typeface="SutonnyMJ" pitchFamily="2" charset="0"/>
              </a:rPr>
              <a:t>AND, OR </a:t>
            </a:r>
            <a:r>
              <a:rPr lang="en-US" sz="1600" dirty="0" err="1">
                <a:cs typeface="SutonnyMJ" pitchFamily="2" charset="0"/>
              </a:rPr>
              <a:t>এবং</a:t>
            </a:r>
            <a:r>
              <a:rPr lang="en-US" sz="1600" dirty="0">
                <a:cs typeface="SutonnyMJ" pitchFamily="2" charset="0"/>
              </a:rPr>
              <a:t> NOT Gate)</a:t>
            </a:r>
            <a:r>
              <a:rPr lang="en-US" sz="1600" dirty="0"/>
              <a:t> </a:t>
            </a:r>
            <a:r>
              <a:rPr lang="en-US" sz="1600" dirty="0" err="1"/>
              <a:t>বাস্তবায়ন</a:t>
            </a:r>
            <a:r>
              <a:rPr lang="en-US" sz="1600" dirty="0"/>
              <a:t> </a:t>
            </a:r>
            <a:r>
              <a:rPr lang="en-US" sz="1600" dirty="0" err="1"/>
              <a:t>করা</a:t>
            </a:r>
            <a:r>
              <a:rPr lang="en-US" sz="1600" dirty="0"/>
              <a:t> </a:t>
            </a:r>
            <a:r>
              <a:rPr lang="en-US" sz="1600" dirty="0" err="1" smtClean="0"/>
              <a:t>যায়</a:t>
            </a:r>
            <a:r>
              <a:rPr lang="en-US" sz="1600" dirty="0" smtClean="0"/>
              <a:t>।  </a:t>
            </a:r>
            <a:endParaRPr lang="as-IN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845656" y="1828800"/>
            <a:ext cx="6469544" cy="2951740"/>
            <a:chOff x="819144" y="1014745"/>
            <a:chExt cx="6609840" cy="33506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9144" y="1014745"/>
              <a:ext cx="6609840" cy="335062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57600" y="272232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Q</a:t>
              </a:r>
              <a:r>
                <a:rPr lang="en-US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1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4600" y="2690056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Q</a:t>
              </a:r>
              <a:r>
                <a:rPr lang="en-US" baseline="-25000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9072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NAND </a:t>
            </a:r>
            <a:r>
              <a:rPr lang="en-US" sz="2400" dirty="0" err="1"/>
              <a:t>এবং</a:t>
            </a:r>
            <a:r>
              <a:rPr lang="en-US" sz="2400" dirty="0"/>
              <a:t> NOR </a:t>
            </a:r>
            <a:r>
              <a:rPr lang="en-US" sz="2400" dirty="0" err="1"/>
              <a:t>গেটের</a:t>
            </a:r>
            <a:r>
              <a:rPr lang="en-US" sz="2400" dirty="0"/>
              <a:t> </a:t>
            </a:r>
            <a:r>
              <a:rPr lang="en-US" sz="2400" dirty="0" err="1"/>
              <a:t>সার্বজনীনতা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3424" y="1507571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/>
              <a:t>NAND </a:t>
            </a:r>
            <a:r>
              <a:rPr lang="en-US" sz="2000" dirty="0" err="1" smtClean="0"/>
              <a:t>এবং</a:t>
            </a:r>
            <a:r>
              <a:rPr lang="en-US" sz="2000" dirty="0" smtClean="0"/>
              <a:t> NOR </a:t>
            </a:r>
            <a:r>
              <a:rPr lang="en-US" sz="2000" dirty="0" err="1" smtClean="0"/>
              <a:t>দ্বারা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মৌলিক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গেইট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বাস্তবায়ন</a:t>
            </a:r>
            <a:r>
              <a:rPr lang="en-US" sz="2000" dirty="0" smtClean="0"/>
              <a:t> ……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24" y="2418071"/>
            <a:ext cx="4572000" cy="2971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191" y="2341871"/>
            <a:ext cx="3941234" cy="289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7224" y="5542271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NAND </a:t>
            </a:r>
            <a:r>
              <a:rPr lang="en-US" sz="1600" dirty="0" err="1" smtClean="0"/>
              <a:t>দ্বারা</a:t>
            </a:r>
            <a:r>
              <a:rPr lang="en-US" sz="1600" dirty="0" smtClean="0"/>
              <a:t> </a:t>
            </a:r>
            <a:r>
              <a:rPr lang="en-US" sz="1600" dirty="0" err="1"/>
              <a:t>মৌলিক</a:t>
            </a:r>
            <a:r>
              <a:rPr lang="en-US" sz="1600" dirty="0"/>
              <a:t> </a:t>
            </a:r>
            <a:r>
              <a:rPr lang="en-US" sz="1600" dirty="0" err="1"/>
              <a:t>গেইট</a:t>
            </a:r>
            <a:r>
              <a:rPr lang="en-US" sz="1600" dirty="0"/>
              <a:t> </a:t>
            </a:r>
            <a:r>
              <a:rPr lang="en-US" sz="1600" dirty="0" err="1"/>
              <a:t>বাস্তবায়ন</a:t>
            </a:r>
            <a:r>
              <a:rPr lang="en-US" sz="16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6824" y="552539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NOR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দ্বারা</a:t>
            </a:r>
            <a:r>
              <a:rPr lang="en-US" sz="1600" dirty="0" smtClean="0"/>
              <a:t> </a:t>
            </a:r>
            <a:r>
              <a:rPr lang="en-US" sz="1600" dirty="0" err="1"/>
              <a:t>মৌলিক</a:t>
            </a:r>
            <a:r>
              <a:rPr lang="en-US" sz="1600" dirty="0"/>
              <a:t> </a:t>
            </a:r>
            <a:r>
              <a:rPr lang="en-US" sz="1600" dirty="0" err="1"/>
              <a:t>গেইট</a:t>
            </a:r>
            <a:r>
              <a:rPr lang="en-US" sz="1600" dirty="0"/>
              <a:t> </a:t>
            </a:r>
            <a:r>
              <a:rPr lang="en-US" sz="1600" dirty="0" err="1"/>
              <a:t>বাস্তবায়ন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748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 smtClean="0"/>
              <a:t>ডি-মরগ্যান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থিওরেম</a:t>
            </a:r>
            <a:r>
              <a:rPr lang="en-US" sz="2400" dirty="0" smtClean="0"/>
              <a:t> </a:t>
            </a:r>
            <a:r>
              <a:rPr lang="en-US" sz="2400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752600"/>
            <a:ext cx="7848600" cy="42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7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 smtClean="0"/>
              <a:t>ডি-মরগ্যান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থিওরেম</a:t>
            </a:r>
            <a:r>
              <a:rPr lang="en-US" sz="2400" dirty="0" smtClean="0"/>
              <a:t> </a:t>
            </a:r>
            <a:r>
              <a:rPr lang="en-US" sz="2400" dirty="0"/>
              <a:t>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704975"/>
            <a:ext cx="4155282" cy="3324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738311"/>
            <a:ext cx="4113611" cy="32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6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799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লজিক</a:t>
            </a:r>
            <a:r>
              <a:rPr lang="en-US" sz="2400" dirty="0"/>
              <a:t> </a:t>
            </a:r>
            <a:r>
              <a:rPr lang="en-US" sz="2400" dirty="0" err="1"/>
              <a:t>রাশিমালার</a:t>
            </a:r>
            <a:r>
              <a:rPr lang="en-US" sz="2400" dirty="0"/>
              <a:t> </a:t>
            </a:r>
            <a:r>
              <a:rPr lang="en-US" sz="2400" dirty="0" smtClean="0"/>
              <a:t>Sum of Product (SOP) </a:t>
            </a:r>
            <a:r>
              <a:rPr lang="en-US" sz="2400" dirty="0" err="1"/>
              <a:t>পদ্ধতি</a:t>
            </a:r>
            <a:r>
              <a:rPr lang="en-US" sz="2400" dirty="0"/>
              <a:t>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715" y="1628775"/>
            <a:ext cx="5880370" cy="44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799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লজিক</a:t>
            </a:r>
            <a:r>
              <a:rPr lang="en-US" sz="2400" dirty="0"/>
              <a:t> </a:t>
            </a:r>
            <a:r>
              <a:rPr lang="en-US" sz="2400" dirty="0" err="1"/>
              <a:t>রাশিমালার</a:t>
            </a:r>
            <a:r>
              <a:rPr lang="en-US" sz="2400" dirty="0"/>
              <a:t> </a:t>
            </a:r>
            <a:r>
              <a:rPr lang="en-US" sz="2400" dirty="0" smtClean="0"/>
              <a:t>Sum of Product (SOP) </a:t>
            </a:r>
            <a:r>
              <a:rPr lang="en-US" sz="2400" dirty="0" err="1"/>
              <a:t>পদ্ধতি</a:t>
            </a:r>
            <a:r>
              <a:rPr lang="en-US" sz="2400" dirty="0"/>
              <a:t>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8988" y="1628775"/>
            <a:ext cx="4909824" cy="44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8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799"/>
            <a:ext cx="8458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লজিক</a:t>
            </a:r>
            <a:r>
              <a:rPr lang="en-US" sz="2400" dirty="0"/>
              <a:t> </a:t>
            </a:r>
            <a:r>
              <a:rPr lang="en-US" sz="2400" dirty="0" err="1"/>
              <a:t>রাশিমালার</a:t>
            </a:r>
            <a:r>
              <a:rPr lang="en-US" sz="2400" dirty="0"/>
              <a:t> </a:t>
            </a:r>
            <a:r>
              <a:rPr lang="en-US" sz="2400" dirty="0" smtClean="0"/>
              <a:t>Product of Sum (POS) </a:t>
            </a:r>
            <a:r>
              <a:rPr lang="en-US" sz="2400" dirty="0" err="1"/>
              <a:t>পদ্ধতি</a:t>
            </a:r>
            <a:r>
              <a:rPr lang="en-US" sz="2400" dirty="0"/>
              <a:t>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8" b="7902"/>
          <a:stretch/>
        </p:blipFill>
        <p:spPr>
          <a:xfrm>
            <a:off x="838199" y="1504950"/>
            <a:ext cx="749465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3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799"/>
            <a:ext cx="8458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লজিক</a:t>
            </a:r>
            <a:r>
              <a:rPr lang="en-US" sz="2400" dirty="0"/>
              <a:t> </a:t>
            </a:r>
            <a:r>
              <a:rPr lang="en-US" sz="2400" dirty="0" err="1"/>
              <a:t>রাশিমালার</a:t>
            </a:r>
            <a:r>
              <a:rPr lang="en-US" sz="2400" dirty="0"/>
              <a:t> </a:t>
            </a:r>
            <a:r>
              <a:rPr lang="en-US" sz="2400" dirty="0" smtClean="0"/>
              <a:t>Product of Sum (POS) </a:t>
            </a:r>
            <a:r>
              <a:rPr lang="en-US" sz="2400" dirty="0" err="1"/>
              <a:t>পদ্ধতি</a:t>
            </a:r>
            <a:r>
              <a:rPr lang="en-US" sz="2400" dirty="0"/>
              <a:t>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1" t="7229" r="9488" b="4418"/>
          <a:stretch/>
        </p:blipFill>
        <p:spPr>
          <a:xfrm>
            <a:off x="1371600" y="1676400"/>
            <a:ext cx="59436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3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/>
              <a:t>Truth Table </a:t>
            </a:r>
            <a:r>
              <a:rPr lang="en-US" sz="2400" dirty="0" err="1"/>
              <a:t>হতে</a:t>
            </a:r>
            <a:r>
              <a:rPr lang="en-US" sz="2400" dirty="0"/>
              <a:t> SOP </a:t>
            </a:r>
            <a:r>
              <a:rPr lang="en-US" sz="2400" dirty="0" err="1"/>
              <a:t>এবং</a:t>
            </a:r>
            <a:r>
              <a:rPr lang="en-US" sz="2400" dirty="0"/>
              <a:t> POS </a:t>
            </a:r>
            <a:r>
              <a:rPr lang="en-US" sz="2400" dirty="0" err="1"/>
              <a:t>টার্ম</a:t>
            </a:r>
            <a:r>
              <a:rPr lang="en-US" sz="2400" dirty="0"/>
              <a:t> </a:t>
            </a:r>
            <a:r>
              <a:rPr lang="en-US" sz="2400" dirty="0" err="1"/>
              <a:t>নির্ণয়</a:t>
            </a:r>
            <a:r>
              <a:rPr lang="en-US" sz="2400" dirty="0"/>
              <a:t>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95" y="1752600"/>
            <a:ext cx="8156009" cy="3810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10000" y="2209800"/>
            <a:ext cx="2209800" cy="3657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5943600"/>
            <a:ext cx="16764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96000" y="2057400"/>
            <a:ext cx="2438400" cy="3657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15100" y="5867400"/>
            <a:ext cx="16764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1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6928" y="429491"/>
            <a:ext cx="9137073" cy="762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7710" y="1219200"/>
            <a:ext cx="4371110" cy="518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endParaRPr lang="en-US" sz="2400" dirty="0" smtClean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 smtClean="0">
                <a:cs typeface="NikoshBAN" pitchFamily="2" charset="0"/>
              </a:rPr>
              <a:t>সুদীপ্ত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চক্রবর্ত্তী</a:t>
            </a:r>
            <a:endParaRPr lang="bn-BD" sz="2400" dirty="0" smtClean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ইন্সট্রাক্টর</a:t>
            </a:r>
            <a:r>
              <a:rPr lang="en-US" sz="2400" dirty="0" smtClean="0">
                <a:cs typeface="SutonnyMJ" pitchFamily="2" charset="0"/>
              </a:rPr>
              <a:t>  </a:t>
            </a:r>
            <a:r>
              <a:rPr lang="en-US" sz="1600" dirty="0" smtClean="0">
                <a:cs typeface="SutonnyMJ" pitchFamily="2" charset="0"/>
              </a:rPr>
              <a:t>(</a:t>
            </a:r>
            <a:r>
              <a:rPr lang="en-US" sz="1600" dirty="0" err="1" smtClean="0">
                <a:cs typeface="SutonnyMJ" pitchFamily="2" charset="0"/>
              </a:rPr>
              <a:t>রেডিও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এন্ড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টিভি</a:t>
            </a:r>
            <a:r>
              <a:rPr lang="en-US" sz="1600" dirty="0" smtClean="0">
                <a:cs typeface="SutonnyMJ" pitchFamily="2" charset="0"/>
              </a:rPr>
              <a:t>)</a:t>
            </a:r>
            <a:endParaRPr lang="bn-BD" sz="2400" dirty="0" smtClean="0">
              <a:cs typeface="NikoshBAN" pitchFamily="2" charset="0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2400" dirty="0" err="1" smtClean="0">
                <a:cs typeface="SutonnyMJ" pitchFamily="2" charset="0"/>
              </a:rPr>
              <a:t>সিলেট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সরকারী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টেকনিক্যাল</a:t>
            </a:r>
            <a:r>
              <a:rPr lang="en-US" sz="2400" dirty="0" smtClean="0">
                <a:cs typeface="SutonnyMJ" pitchFamily="2" charset="0"/>
              </a:rPr>
              <a:t> </a:t>
            </a:r>
            <a:r>
              <a:rPr lang="en-US" sz="2400" dirty="0" err="1" smtClean="0">
                <a:cs typeface="SutonnyMJ" pitchFamily="2" charset="0"/>
              </a:rPr>
              <a:t>স্কুল</a:t>
            </a:r>
            <a:r>
              <a:rPr lang="en-US" sz="2400" dirty="0" smtClean="0">
                <a:cs typeface="SutonnyMJ" pitchFamily="2" charset="0"/>
              </a:rPr>
              <a:t> ও </a:t>
            </a:r>
            <a:r>
              <a:rPr lang="en-US" sz="2400" dirty="0" err="1" smtClean="0">
                <a:cs typeface="SutonnyMJ" pitchFamily="2" charset="0"/>
              </a:rPr>
              <a:t>কলেজ,সিলেট</a:t>
            </a:r>
            <a:r>
              <a:rPr lang="en-US" sz="2400" dirty="0" smtClean="0">
                <a:cs typeface="SutonnyMJ" pitchFamily="2" charset="0"/>
              </a:rPr>
              <a:t>।</a:t>
            </a:r>
            <a:endParaRPr lang="en-US" sz="2400" dirty="0">
              <a:cs typeface="SutonnyMJ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82390" y="1219200"/>
            <a:ext cx="4561610" cy="518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 smtClean="0"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2000" dirty="0" smtClean="0"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দ্বাদশ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শ্রেণি</a:t>
            </a:r>
            <a:endParaRPr lang="bn-BD" sz="2000" dirty="0" smtClean="0"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ইলেকট্রনিক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কন্ট্রোল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এন্ড</a:t>
            </a:r>
            <a:r>
              <a:rPr lang="en-US" sz="2000" dirty="0" smtClean="0">
                <a:cs typeface="SutonnyMJ" pitchFamily="2" charset="0"/>
              </a:rPr>
              <a:t> কমিউনিকেশন-১(৮২৮২১)</a:t>
            </a:r>
            <a:endParaRPr lang="bn-BD" sz="2000" dirty="0" smtClean="0"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cs typeface="SutonnyMJ" pitchFamily="2" charset="0"/>
              </a:rPr>
              <a:t>(২য় </a:t>
            </a:r>
            <a:r>
              <a:rPr lang="en-US" sz="2000" dirty="0" err="1" smtClean="0">
                <a:cs typeface="SutonnyMJ" pitchFamily="2" charset="0"/>
              </a:rPr>
              <a:t>পত্র</a:t>
            </a:r>
            <a:r>
              <a:rPr lang="en-US" sz="2000" dirty="0" smtClean="0"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000" dirty="0" err="1" smtClean="0">
                <a:cs typeface="SutonnyMJ" pitchFamily="2" charset="0"/>
              </a:rPr>
              <a:t>তৃতীয়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অধ্যায়</a:t>
            </a:r>
            <a:endParaRPr lang="en-US" sz="2000" dirty="0"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বীজগাণিতিক</a:t>
            </a:r>
            <a:r>
              <a:rPr lang="en-US" sz="2400" dirty="0"/>
              <a:t> </a:t>
            </a:r>
            <a:r>
              <a:rPr lang="en-US" sz="2400" dirty="0" err="1"/>
              <a:t>সরলীকরণের</a:t>
            </a:r>
            <a:r>
              <a:rPr lang="en-US" sz="2400" dirty="0"/>
              <a:t> </a:t>
            </a:r>
            <a:r>
              <a:rPr lang="en-US" sz="2400" dirty="0" err="1"/>
              <a:t>ধাপ</a:t>
            </a:r>
            <a:r>
              <a:rPr lang="en-US" sz="2400" dirty="0"/>
              <a:t> </a:t>
            </a:r>
            <a:r>
              <a:rPr lang="en-US" sz="2400" dirty="0" err="1"/>
              <a:t>সমূহ</a:t>
            </a:r>
            <a:r>
              <a:rPr lang="en-US" sz="2400" dirty="0"/>
              <a:t> …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600200" y="1676400"/>
            <a:ext cx="5491162" cy="4305300"/>
            <a:chOff x="1219200" y="1676400"/>
            <a:chExt cx="5648325" cy="44958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447925" y="3810000"/>
              <a:ext cx="0" cy="2743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219200" y="1676400"/>
              <a:ext cx="5648325" cy="4495800"/>
              <a:chOff x="1219200" y="1676400"/>
              <a:chExt cx="5648325" cy="4495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190875" y="1676400"/>
                <a:ext cx="24384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বর্তনীর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কার্যনীতির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বর্ণনা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190875" y="2438400"/>
                <a:ext cx="24384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সত্যক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সারণী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19200" y="3429000"/>
                <a:ext cx="24384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যুক্তি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সমীকরণ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28725" y="4114800"/>
                <a:ext cx="2438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সরলীকরণ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বুলিয়ান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অ্যালজেবরা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29125" y="3429000"/>
                <a:ext cx="24384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কারনু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ম্যাপ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14700" y="5029200"/>
                <a:ext cx="24384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সরলীকৃত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সমীকরণ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14700" y="5791200"/>
                <a:ext cx="24384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tx1"/>
                    </a:solidFill>
                  </a:rPr>
                  <a:t>যুক্তি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</a:rPr>
                  <a:t>চিত্র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Arrow Connector 5"/>
              <p:cNvCxnSpPr>
                <a:stCxn id="4" idx="2"/>
              </p:cNvCxnSpPr>
              <p:nvPr/>
            </p:nvCxnSpPr>
            <p:spPr>
              <a:xfrm>
                <a:off x="4410075" y="2057400"/>
                <a:ext cx="0" cy="3657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562475" y="5410200"/>
                <a:ext cx="0" cy="3657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267200" y="2819400"/>
                <a:ext cx="0" cy="2743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24125" y="3093720"/>
                <a:ext cx="313372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533650" y="3093720"/>
                <a:ext cx="0" cy="3657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638800" y="3093720"/>
                <a:ext cx="0" cy="3657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300287" y="4791075"/>
                <a:ext cx="338328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638800" y="3810000"/>
                <a:ext cx="0" cy="10058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2305049" y="4648200"/>
                <a:ext cx="0" cy="1828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4562475" y="4815840"/>
                <a:ext cx="0" cy="1828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5000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হাফ</a:t>
            </a:r>
            <a:r>
              <a:rPr lang="en-US" dirty="0" smtClean="0"/>
              <a:t> </a:t>
            </a:r>
            <a:r>
              <a:rPr lang="en-US" dirty="0" err="1" smtClean="0"/>
              <a:t>অ্যাডার</a:t>
            </a:r>
            <a:r>
              <a:rPr lang="en-US" dirty="0" smtClean="0"/>
              <a:t> </a:t>
            </a:r>
            <a:r>
              <a:rPr lang="en-US" dirty="0" err="1" smtClean="0"/>
              <a:t>লজিক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……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048" y="1298822"/>
            <a:ext cx="5340352" cy="221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5814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অ্যাডার</a:t>
            </a:r>
            <a:r>
              <a:rPr lang="en-US" dirty="0" smtClean="0"/>
              <a:t> </a:t>
            </a:r>
            <a:r>
              <a:rPr lang="en-US" dirty="0" err="1" smtClean="0"/>
              <a:t>সার্কিটের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বিটের</a:t>
            </a:r>
            <a:r>
              <a:rPr lang="en-US" dirty="0" smtClean="0"/>
              <a:t>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সংখ্যার</a:t>
            </a:r>
            <a:r>
              <a:rPr lang="en-US" dirty="0" smtClean="0"/>
              <a:t> </a:t>
            </a:r>
            <a:r>
              <a:rPr lang="en-US" dirty="0" err="1" smtClean="0"/>
              <a:t>যোগফল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হাফ</a:t>
            </a:r>
            <a:r>
              <a:rPr lang="en-US" dirty="0" smtClean="0"/>
              <a:t> </a:t>
            </a:r>
            <a:r>
              <a:rPr lang="en-US" dirty="0" err="1" smtClean="0"/>
              <a:t>অ্যাডার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বিট</a:t>
            </a:r>
            <a:r>
              <a:rPr lang="en-US" dirty="0" smtClean="0"/>
              <a:t>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নিম্নের</a:t>
            </a:r>
            <a:r>
              <a:rPr lang="en-US" dirty="0" smtClean="0"/>
              <a:t> </a:t>
            </a:r>
            <a:r>
              <a:rPr lang="en-US" dirty="0" err="1" smtClean="0"/>
              <a:t>চারটি</a:t>
            </a:r>
            <a:r>
              <a:rPr lang="en-US" dirty="0" smtClean="0"/>
              <a:t> </a:t>
            </a:r>
            <a:r>
              <a:rPr lang="en-US" dirty="0" err="1" smtClean="0"/>
              <a:t>অবস্থা</a:t>
            </a:r>
            <a:r>
              <a:rPr lang="en-US" dirty="0" smtClean="0"/>
              <a:t> </a:t>
            </a:r>
            <a:r>
              <a:rPr lang="en-US" dirty="0" err="1" smtClean="0"/>
              <a:t>পাওয়া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।</a:t>
            </a:r>
          </a:p>
          <a:p>
            <a:endParaRPr lang="en-US" dirty="0"/>
          </a:p>
          <a:p>
            <a:r>
              <a:rPr lang="en-US" dirty="0" smtClean="0"/>
              <a:t>			A+B=S  C</a:t>
            </a:r>
          </a:p>
          <a:p>
            <a:r>
              <a:rPr lang="en-US" dirty="0" smtClean="0"/>
              <a:t>			0+0=0  0</a:t>
            </a:r>
          </a:p>
          <a:p>
            <a:r>
              <a:rPr lang="en-US" dirty="0"/>
              <a:t>	</a:t>
            </a:r>
            <a:r>
              <a:rPr lang="en-US" dirty="0" smtClean="0"/>
              <a:t>		0+1=1  0</a:t>
            </a:r>
          </a:p>
          <a:p>
            <a:r>
              <a:rPr lang="en-US" dirty="0"/>
              <a:t>	</a:t>
            </a:r>
            <a:r>
              <a:rPr lang="en-US" dirty="0" smtClean="0"/>
              <a:t>		1+0=1  0</a:t>
            </a:r>
          </a:p>
          <a:p>
            <a:r>
              <a:rPr lang="en-US" dirty="0"/>
              <a:t>	</a:t>
            </a:r>
            <a:r>
              <a:rPr lang="en-US" dirty="0" smtClean="0"/>
              <a:t>		1+1=0  1</a:t>
            </a:r>
          </a:p>
        </p:txBody>
      </p:sp>
    </p:spTree>
    <p:extLst>
      <p:ext uri="{BB962C8B-B14F-4D97-AF65-F5344CB8AC3E}">
        <p14:creationId xmlns:p14="http://schemas.microsoft.com/office/powerpoint/2010/main" xmlns="" val="14914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011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ফুল</a:t>
            </a:r>
            <a:r>
              <a:rPr lang="en-US" dirty="0" smtClean="0"/>
              <a:t> </a:t>
            </a:r>
            <a:r>
              <a:rPr lang="en-US" dirty="0" err="1" smtClean="0"/>
              <a:t>অ্যাডার</a:t>
            </a:r>
            <a:r>
              <a:rPr lang="en-US" dirty="0" smtClean="0"/>
              <a:t> </a:t>
            </a:r>
            <a:r>
              <a:rPr lang="en-US" dirty="0" err="1" smtClean="0"/>
              <a:t>লজিক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……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9992" y="946665"/>
            <a:ext cx="4930617" cy="2914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79351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400" dirty="0" err="1" smtClean="0"/>
              <a:t>যে</a:t>
            </a:r>
            <a:r>
              <a:rPr lang="en-US" sz="1400" dirty="0" smtClean="0"/>
              <a:t> </a:t>
            </a:r>
            <a:r>
              <a:rPr lang="en-US" sz="1400" dirty="0" err="1" smtClean="0"/>
              <a:t>অ্যাডার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সার্কিটের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মাধ্যমে</a:t>
            </a:r>
            <a:r>
              <a:rPr lang="en-US" sz="1400" dirty="0" smtClean="0"/>
              <a:t> </a:t>
            </a:r>
            <a:r>
              <a:rPr lang="en-US" sz="1400" dirty="0" err="1" smtClean="0"/>
              <a:t>দুই</a:t>
            </a:r>
            <a:r>
              <a:rPr lang="en-US" sz="1400" dirty="0" smtClean="0"/>
              <a:t> </a:t>
            </a:r>
            <a:r>
              <a:rPr lang="en-US" sz="1400" dirty="0" err="1" smtClean="0"/>
              <a:t>বা</a:t>
            </a:r>
            <a:r>
              <a:rPr lang="en-US" sz="1400" dirty="0" smtClean="0"/>
              <a:t> </a:t>
            </a:r>
            <a:r>
              <a:rPr lang="en-US" sz="1400" dirty="0" err="1" smtClean="0"/>
              <a:t>ততোধিক</a:t>
            </a:r>
            <a:r>
              <a:rPr lang="en-US" sz="1400" dirty="0" smtClean="0"/>
              <a:t> </a:t>
            </a:r>
            <a:r>
              <a:rPr lang="en-US" sz="1400" dirty="0" err="1" smtClean="0"/>
              <a:t>বিটের</a:t>
            </a:r>
            <a:r>
              <a:rPr lang="en-US" sz="1400" dirty="0" smtClean="0"/>
              <a:t> </a:t>
            </a:r>
            <a:r>
              <a:rPr lang="en-US" sz="1400" dirty="0" err="1" smtClean="0"/>
              <a:t>দুইটি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বাইনারি</a:t>
            </a:r>
            <a:r>
              <a:rPr lang="en-US" sz="1400" dirty="0" smtClean="0"/>
              <a:t> </a:t>
            </a:r>
            <a:r>
              <a:rPr lang="en-US" sz="1400" dirty="0" err="1" smtClean="0"/>
              <a:t>সংখ্যার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যোগফল</a:t>
            </a:r>
            <a:r>
              <a:rPr lang="en-US" sz="1400" dirty="0" smtClean="0"/>
              <a:t> </a:t>
            </a:r>
            <a:r>
              <a:rPr lang="en-US" sz="1400" dirty="0" err="1" smtClean="0"/>
              <a:t>নির্ণয়</a:t>
            </a:r>
            <a:r>
              <a:rPr lang="en-US" sz="1400" dirty="0" smtClean="0"/>
              <a:t> </a:t>
            </a:r>
            <a:r>
              <a:rPr lang="en-US" sz="1400" dirty="0" err="1" smtClean="0"/>
              <a:t>করা</a:t>
            </a:r>
            <a:r>
              <a:rPr lang="en-US" sz="1400" dirty="0" smtClean="0"/>
              <a:t> </a:t>
            </a:r>
            <a:r>
              <a:rPr lang="en-US" sz="1400" dirty="0" err="1" smtClean="0"/>
              <a:t>যায়</a:t>
            </a:r>
            <a:r>
              <a:rPr lang="en-US" sz="1400" dirty="0" smtClean="0"/>
              <a:t>, </a:t>
            </a:r>
            <a:r>
              <a:rPr lang="en-US" sz="1400" dirty="0" err="1" smtClean="0"/>
              <a:t>তাকে</a:t>
            </a:r>
            <a:r>
              <a:rPr lang="en-US" sz="1400" dirty="0" smtClean="0"/>
              <a:t> </a:t>
            </a:r>
            <a:r>
              <a:rPr lang="en-US" sz="1400" dirty="0" err="1" smtClean="0"/>
              <a:t>ফুল</a:t>
            </a:r>
            <a:r>
              <a:rPr lang="en-US" sz="1400" dirty="0" smtClean="0"/>
              <a:t> </a:t>
            </a:r>
            <a:r>
              <a:rPr lang="en-US" sz="1400" dirty="0" err="1" smtClean="0"/>
              <a:t>অ্যাডার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বলে</a:t>
            </a:r>
            <a:r>
              <a:rPr lang="en-US" sz="1400" dirty="0" smtClean="0"/>
              <a:t>।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dirty="0" err="1" smtClean="0"/>
              <a:t>ফুল</a:t>
            </a:r>
            <a:r>
              <a:rPr lang="en-US" sz="1400" dirty="0" smtClean="0"/>
              <a:t> </a:t>
            </a:r>
            <a:r>
              <a:rPr lang="en-US" sz="1400" dirty="0" err="1" smtClean="0"/>
              <a:t>অ্যাডার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সার্কিটে</a:t>
            </a:r>
            <a:r>
              <a:rPr lang="en-US" sz="1400" dirty="0" smtClean="0"/>
              <a:t>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হিসেবে</a:t>
            </a:r>
            <a:r>
              <a:rPr lang="en-US" sz="1400" dirty="0" smtClean="0"/>
              <a:t> A, B ও C </a:t>
            </a:r>
            <a:r>
              <a:rPr lang="en-US" sz="1400" dirty="0" err="1" smtClean="0"/>
              <a:t>তিনটি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ইনপুট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থাকে</a:t>
            </a:r>
            <a:r>
              <a:rPr lang="en-US" sz="1400" dirty="0" smtClean="0"/>
              <a:t> </a:t>
            </a:r>
            <a:r>
              <a:rPr lang="en-US" sz="1400" dirty="0" err="1" smtClean="0"/>
              <a:t>এবং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</a:t>
            </a:r>
            <a:r>
              <a:rPr lang="en-US" sz="1400" dirty="0" smtClean="0"/>
              <a:t> </a:t>
            </a:r>
            <a:r>
              <a:rPr lang="en-US" sz="1400" dirty="0" err="1" smtClean="0"/>
              <a:t>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হিসেবে</a:t>
            </a:r>
            <a:r>
              <a:rPr lang="en-US" sz="1400" dirty="0" smtClean="0"/>
              <a:t> S(Sum) ও C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(Carry) </a:t>
            </a:r>
            <a:r>
              <a:rPr lang="en-US" sz="1400" dirty="0" err="1" smtClean="0"/>
              <a:t>দুইটি</a:t>
            </a:r>
            <a:r>
              <a:rPr lang="en-US" sz="1400" dirty="0" smtClean="0"/>
              <a:t> </a:t>
            </a:r>
            <a:r>
              <a:rPr lang="en-US" sz="1400" dirty="0" err="1" smtClean="0"/>
              <a:t>আউটপুট</a:t>
            </a:r>
            <a:r>
              <a:rPr lang="en-US" sz="1400" dirty="0" smtClean="0"/>
              <a:t> </a:t>
            </a:r>
            <a:r>
              <a:rPr lang="en-US" sz="1400" dirty="0" err="1" smtClean="0"/>
              <a:t>থাকে</a:t>
            </a:r>
            <a:r>
              <a:rPr lang="en-US" sz="1400" dirty="0" smtClean="0"/>
              <a:t>।	A+B+C= S    C</a:t>
            </a:r>
            <a:r>
              <a:rPr lang="en-US" sz="1400" baseline="-25000" dirty="0" smtClean="0"/>
              <a:t>1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			0+0+0=  0    0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0+0+1=  1    0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0+1+0=  1    0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0+1+1=  0    1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1+0+0=  1    0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1+0+1=  0    1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1+1+0=  0    1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		1+1+1=  1   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7584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48759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হাফ</a:t>
            </a:r>
            <a:r>
              <a:rPr lang="en-US" dirty="0" smtClean="0"/>
              <a:t> </a:t>
            </a:r>
            <a:r>
              <a:rPr lang="en-US" dirty="0" err="1" smtClean="0"/>
              <a:t>সাবস্ট্রাক্টর</a:t>
            </a:r>
            <a:r>
              <a:rPr lang="en-US" dirty="0" smtClean="0"/>
              <a:t> </a:t>
            </a:r>
            <a:r>
              <a:rPr lang="en-US" dirty="0" err="1" smtClean="0"/>
              <a:t>লজিক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……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380926"/>
              </p:ext>
            </p:extLst>
          </p:nvPr>
        </p:nvGraphicFramePr>
        <p:xfrm>
          <a:off x="5867400" y="1905000"/>
          <a:ext cx="2819400" cy="228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6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5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24600" y="131263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Truth Table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72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/>
              <a:t>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ইলেকট্রনিক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মাধ্যমে</a:t>
            </a:r>
            <a:r>
              <a:rPr lang="en-US" sz="1600" dirty="0" smtClean="0"/>
              <a:t> </a:t>
            </a:r>
            <a:r>
              <a:rPr lang="en-US" sz="1600" dirty="0" err="1" smtClean="0"/>
              <a:t>দুই</a:t>
            </a:r>
            <a:r>
              <a:rPr lang="en-US" sz="1600" dirty="0" smtClean="0"/>
              <a:t> </a:t>
            </a:r>
            <a:r>
              <a:rPr lang="en-US" sz="1600" dirty="0" err="1" smtClean="0"/>
              <a:t>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বিয়োগফল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নির্ণয়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যায়</a:t>
            </a:r>
            <a:r>
              <a:rPr lang="en-US" sz="1600" dirty="0" smtClean="0"/>
              <a:t> </a:t>
            </a:r>
            <a:r>
              <a:rPr lang="en-US" sz="1600" dirty="0" err="1" smtClean="0"/>
              <a:t>তাকে</a:t>
            </a:r>
            <a:r>
              <a:rPr lang="en-US" sz="1600" dirty="0"/>
              <a:t> </a:t>
            </a:r>
            <a:r>
              <a:rPr lang="en-US" sz="1600" dirty="0" err="1" smtClean="0"/>
              <a:t>হাফ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সাবট্রাক্টর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বলে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XOR </a:t>
            </a:r>
            <a:r>
              <a:rPr lang="en-US" sz="1600" dirty="0" err="1" smtClean="0"/>
              <a:t>গেইট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AND </a:t>
            </a:r>
            <a:r>
              <a:rPr lang="en-US" sz="1600" dirty="0" err="1" smtClean="0"/>
              <a:t>গেইট</a:t>
            </a:r>
            <a:r>
              <a:rPr lang="en-US" sz="1600" dirty="0" smtClean="0"/>
              <a:t> </a:t>
            </a:r>
            <a:r>
              <a:rPr lang="en-US" sz="1600" dirty="0" err="1" smtClean="0"/>
              <a:t>এর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সমন্বয়ে</a:t>
            </a:r>
            <a:r>
              <a:rPr lang="en-US" sz="1600" dirty="0" smtClean="0"/>
              <a:t> এ </a:t>
            </a:r>
            <a:r>
              <a:rPr lang="en-US" sz="1600" dirty="0" err="1" smtClean="0"/>
              <a:t>সার্কিট</a:t>
            </a:r>
            <a:r>
              <a:rPr lang="en-US" sz="1600" dirty="0" smtClean="0"/>
              <a:t> </a:t>
            </a:r>
            <a:r>
              <a:rPr lang="en-US" sz="1600" dirty="0" err="1" smtClean="0"/>
              <a:t>গঠিত</a:t>
            </a:r>
            <a:r>
              <a:rPr lang="en-US" sz="1600" dirty="0" smtClean="0"/>
              <a:t>। XOR </a:t>
            </a:r>
            <a:r>
              <a:rPr lang="en-US" sz="1600" dirty="0" err="1" smtClean="0"/>
              <a:t>গেইটের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কাজ</a:t>
            </a:r>
            <a:r>
              <a:rPr lang="en-US" sz="1600" dirty="0" smtClean="0"/>
              <a:t> </a:t>
            </a:r>
            <a:r>
              <a:rPr lang="en-US" sz="1600" dirty="0" err="1" smtClean="0"/>
              <a:t>হচ্ছে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বিয়োগফল</a:t>
            </a:r>
            <a:r>
              <a:rPr lang="en-US" sz="1600" dirty="0" smtClean="0"/>
              <a:t> D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(Difference) </a:t>
            </a:r>
            <a:r>
              <a:rPr lang="en-US" sz="1600" dirty="0" err="1" smtClean="0"/>
              <a:t>তৈরি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AND </a:t>
            </a:r>
            <a:r>
              <a:rPr lang="en-US" sz="1600" dirty="0" err="1" smtClean="0"/>
              <a:t>গেইটের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কাজ</a:t>
            </a:r>
            <a:r>
              <a:rPr lang="en-US" sz="1600" dirty="0" smtClean="0"/>
              <a:t> </a:t>
            </a:r>
            <a:r>
              <a:rPr lang="en-US" sz="1600" dirty="0" err="1" smtClean="0"/>
              <a:t>হচ্ছে</a:t>
            </a:r>
            <a:r>
              <a:rPr lang="en-US" sz="1600" dirty="0" smtClean="0"/>
              <a:t> B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(Borrow) </a:t>
            </a:r>
            <a:r>
              <a:rPr lang="en-US" sz="1600" dirty="0" err="1" smtClean="0"/>
              <a:t>তৈরি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86" r="13078" b="17965"/>
          <a:stretch/>
        </p:blipFill>
        <p:spPr>
          <a:xfrm>
            <a:off x="361950" y="1312637"/>
            <a:ext cx="4924426" cy="28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0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611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err="1" smtClean="0"/>
              <a:t>ফুল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সাবট্রাক্টর</a:t>
            </a:r>
            <a:r>
              <a:rPr lang="en-US" sz="2000" dirty="0" smtClean="0"/>
              <a:t> </a:t>
            </a:r>
            <a:r>
              <a:rPr lang="en-US" sz="2000" dirty="0" err="1" smtClean="0"/>
              <a:t>লজিক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সার্কিট</a:t>
            </a:r>
            <a:r>
              <a:rPr lang="en-US" sz="2000" dirty="0" smtClean="0"/>
              <a:t> ……..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8792" y="4586536"/>
            <a:ext cx="822975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দুইটি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হাফ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সাবট্রাক্টর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smtClean="0">
                <a:cs typeface="SutonnyMJ" pitchFamily="2" charset="0"/>
              </a:rPr>
              <a:t>OR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গেইটের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সাহায্যে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ফুল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সাবট্রাক্টর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এই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সার্কিট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দিয়ে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বিটের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বিয়োগফল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নির্ণয়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1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1600" dirty="0" smtClean="0"/>
              <a:t>।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sz="1600" dirty="0"/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/>
              <a:t>এখানে</a:t>
            </a:r>
            <a:r>
              <a:rPr lang="en-US" sz="1600" dirty="0" smtClean="0"/>
              <a:t> XOR </a:t>
            </a:r>
            <a:r>
              <a:rPr lang="en-US" sz="1600" dirty="0" err="1" smtClean="0"/>
              <a:t>দুইটি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গেইট</a:t>
            </a:r>
            <a:r>
              <a:rPr lang="en-US" sz="1600" dirty="0" smtClean="0"/>
              <a:t>, </a:t>
            </a:r>
            <a:r>
              <a:rPr lang="en-US" sz="1600" dirty="0" err="1" smtClean="0"/>
              <a:t>দুটি</a:t>
            </a:r>
            <a:r>
              <a:rPr lang="en-US" sz="1600" dirty="0" smtClean="0"/>
              <a:t> AND </a:t>
            </a:r>
            <a:r>
              <a:rPr lang="en-US" sz="1600" dirty="0" err="1" smtClean="0"/>
              <a:t>গেইট</a:t>
            </a:r>
            <a:r>
              <a:rPr lang="en-US" sz="1600" dirty="0" smtClean="0"/>
              <a:t>, </a:t>
            </a:r>
            <a:r>
              <a:rPr lang="en-US" sz="1600" dirty="0" err="1" smtClean="0"/>
              <a:t>দুটি</a:t>
            </a:r>
            <a:r>
              <a:rPr lang="en-US" sz="1600" dirty="0" smtClean="0"/>
              <a:t> NOT </a:t>
            </a:r>
            <a:r>
              <a:rPr lang="en-US" sz="1600" dirty="0" err="1" smtClean="0"/>
              <a:t>গেইট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OR </a:t>
            </a:r>
            <a:r>
              <a:rPr lang="en-US" sz="1600" dirty="0" err="1" smtClean="0"/>
              <a:t>গেইটের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সমন্বয়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ফুল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সাবট্রাক্টর</a:t>
            </a:r>
            <a:r>
              <a:rPr lang="en-US" sz="1600" dirty="0" smtClean="0"/>
              <a:t> </a:t>
            </a:r>
            <a:r>
              <a:rPr lang="en-US" sz="1600" dirty="0" err="1" smtClean="0"/>
              <a:t>সার্কিট</a:t>
            </a:r>
            <a:r>
              <a:rPr lang="en-US" sz="1600" dirty="0" smtClean="0"/>
              <a:t> </a:t>
            </a:r>
            <a:r>
              <a:rPr lang="en-US" sz="1600" dirty="0" err="1" smtClean="0"/>
              <a:t>গঠন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হয়েছে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এখানে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হল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ইনপুট</a:t>
            </a:r>
            <a:r>
              <a:rPr lang="en-US" sz="1600" dirty="0" smtClean="0"/>
              <a:t> A, B ও B</a:t>
            </a:r>
            <a:r>
              <a:rPr lang="en-US" sz="1600" baseline="-25000" dirty="0" smtClean="0"/>
              <a:t>IN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আউটপুটে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বিয়োগফল</a:t>
            </a:r>
            <a:r>
              <a:rPr lang="en-US" sz="1600" dirty="0" smtClean="0"/>
              <a:t> D(Difference)  ও </a:t>
            </a:r>
            <a:r>
              <a:rPr lang="en-US" sz="1600" dirty="0" err="1" smtClean="0"/>
              <a:t>ধারক</a:t>
            </a:r>
            <a:r>
              <a:rPr lang="en-US" sz="1600" dirty="0" smtClean="0"/>
              <a:t> B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(Borrow)</a:t>
            </a:r>
            <a:endParaRPr lang="as-IN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65" b="29500"/>
          <a:stretch/>
        </p:blipFill>
        <p:spPr>
          <a:xfrm>
            <a:off x="304800" y="990600"/>
            <a:ext cx="5332173" cy="279082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6257704"/>
              </p:ext>
            </p:extLst>
          </p:nvPr>
        </p:nvGraphicFramePr>
        <p:xfrm>
          <a:off x="5617923" y="990601"/>
          <a:ext cx="3079670" cy="3291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5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59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5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74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52438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Truth 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5141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Karnaugh</a:t>
            </a:r>
            <a:r>
              <a:rPr lang="en-US" sz="2400" dirty="0"/>
              <a:t> Map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লজিক</a:t>
            </a:r>
            <a:r>
              <a:rPr lang="en-US" sz="2400" dirty="0"/>
              <a:t> </a:t>
            </a:r>
            <a:r>
              <a:rPr lang="en-US" sz="2400" dirty="0" err="1"/>
              <a:t>সমীকরণ</a:t>
            </a:r>
            <a:r>
              <a:rPr lang="en-US" sz="2400" dirty="0"/>
              <a:t> </a:t>
            </a:r>
            <a:r>
              <a:rPr lang="en-US" sz="2400" dirty="0" err="1"/>
              <a:t>সরলীকরণ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323406"/>
              </p:ext>
            </p:extLst>
          </p:nvPr>
        </p:nvGraphicFramePr>
        <p:xfrm>
          <a:off x="685800" y="1981200"/>
          <a:ext cx="1219200" cy="7416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67639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1950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361950" y="2274332"/>
                <a:ext cx="304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74332"/>
                <a:ext cx="304800" cy="369909"/>
              </a:xfrm>
              <a:prstGeom prst="rect">
                <a:avLst/>
              </a:prstGeom>
              <a:blipFill rotWithShape="1">
                <a:blip r:embed="rId2"/>
                <a:stretch>
                  <a:fillRect t="-6557" r="-4400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/>
              <p:cNvSpPr txBox="1"/>
              <p:nvPr/>
            </p:nvSpPr>
            <p:spPr>
              <a:xfrm>
                <a:off x="1447800" y="1676399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676399"/>
                <a:ext cx="304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46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1974" y="2895600"/>
            <a:ext cx="134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দুই</a:t>
            </a:r>
            <a:r>
              <a:rPr lang="en-US" sz="1400" dirty="0" smtClean="0"/>
              <a:t> </a:t>
            </a:r>
            <a:r>
              <a:rPr lang="en-US" sz="1400" dirty="0" err="1" smtClean="0"/>
              <a:t>চলক</a:t>
            </a:r>
            <a:r>
              <a:rPr lang="en-US" sz="1400" dirty="0"/>
              <a:t> </a:t>
            </a:r>
            <a:r>
              <a:rPr lang="en-US" sz="1400" dirty="0" err="1"/>
              <a:t>Karnaugh</a:t>
            </a:r>
            <a:r>
              <a:rPr lang="en-US" sz="1400" dirty="0"/>
              <a:t> Map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7337338"/>
              </p:ext>
            </p:extLst>
          </p:nvPr>
        </p:nvGraphicFramePr>
        <p:xfrm>
          <a:off x="2895600" y="1935581"/>
          <a:ext cx="1447800" cy="1417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85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048000" y="164413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3886200" y="1644133"/>
                <a:ext cx="304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1644133"/>
                <a:ext cx="304800" cy="369909"/>
              </a:xfrm>
              <a:prstGeom prst="rect">
                <a:avLst/>
              </a:prstGeom>
              <a:blipFill rotWithShape="1">
                <a:blip r:embed="rId4"/>
                <a:stretch>
                  <a:fillRect t="-6667" r="-42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447925" y="1923473"/>
                <a:ext cx="304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25" y="1923473"/>
                <a:ext cx="304800" cy="369909"/>
              </a:xfrm>
              <a:prstGeom prst="rect">
                <a:avLst/>
              </a:prstGeom>
              <a:blipFill rotWithShape="1">
                <a:blip r:embed="rId5"/>
                <a:stretch>
                  <a:fillRect t="-6667" r="-94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2457450" y="2274331"/>
                <a:ext cx="6096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B</a:t>
                </a:r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2274331"/>
                <a:ext cx="609600" cy="369909"/>
              </a:xfrm>
              <a:prstGeom prst="rect">
                <a:avLst/>
              </a:prstGeom>
              <a:blipFill rotWithShape="1"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47925" y="2621481"/>
            <a:ext cx="44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457450" y="2990813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450" y="2990813"/>
                <a:ext cx="6096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000" t="-8333" r="-16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1998167"/>
              </p:ext>
            </p:extLst>
          </p:nvPr>
        </p:nvGraphicFramePr>
        <p:xfrm>
          <a:off x="5029200" y="1969531"/>
          <a:ext cx="249555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2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5181600" y="1637722"/>
                <a:ext cx="4572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637722"/>
                <a:ext cx="457200" cy="369909"/>
              </a:xfrm>
              <a:prstGeom prst="rect">
                <a:avLst/>
              </a:prstGeom>
              <a:blipFill rotWithShape="1">
                <a:blip r:embed="rId8"/>
                <a:stretch>
                  <a:fillRect t="-6667" r="-30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5715000" y="1637721"/>
                <a:ext cx="6096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637721"/>
                <a:ext cx="609600" cy="369909"/>
              </a:xfrm>
              <a:prstGeom prst="rect">
                <a:avLst/>
              </a:prstGeom>
              <a:blipFill rotWithShape="1">
                <a:blip r:embed="rId9"/>
                <a:stretch>
                  <a:fillRect t="-6667" r="-9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353175" y="1647823"/>
            <a:ext cx="44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6934200" y="1637721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637721"/>
                <a:ext cx="609600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9000" t="-8333" r="-12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695824" y="192405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TextBox 44"/>
              <p:cNvSpPr txBox="1"/>
              <p:nvPr/>
            </p:nvSpPr>
            <p:spPr>
              <a:xfrm>
                <a:off x="4695824" y="2262664"/>
                <a:ext cx="304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824" y="2262664"/>
                <a:ext cx="304800" cy="369909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4400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655000"/>
              </p:ext>
            </p:extLst>
          </p:nvPr>
        </p:nvGraphicFramePr>
        <p:xfrm>
          <a:off x="5105399" y="3055345"/>
          <a:ext cx="249555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38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32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2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/>
              <p:cNvSpPr txBox="1"/>
              <p:nvPr/>
            </p:nvSpPr>
            <p:spPr>
              <a:xfrm>
                <a:off x="5257800" y="2710646"/>
                <a:ext cx="4572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710646"/>
                <a:ext cx="457200" cy="369909"/>
              </a:xfrm>
              <a:prstGeom prst="rect">
                <a:avLst/>
              </a:prstGeom>
              <a:blipFill rotWithShape="1">
                <a:blip r:embed="rId12"/>
                <a:stretch>
                  <a:fillRect t="-6667" r="-30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TextBox 48"/>
              <p:cNvSpPr txBox="1"/>
              <p:nvPr/>
            </p:nvSpPr>
            <p:spPr>
              <a:xfrm>
                <a:off x="5791200" y="2710645"/>
                <a:ext cx="6096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710645"/>
                <a:ext cx="609600" cy="369909"/>
              </a:xfrm>
              <a:prstGeom prst="rect">
                <a:avLst/>
              </a:prstGeom>
              <a:blipFill rotWithShape="1">
                <a:blip r:embed="rId13"/>
                <a:stretch>
                  <a:fillRect t="-6667" r="-9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429375" y="2720747"/>
            <a:ext cx="44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/>
              <p:cNvSpPr txBox="1"/>
              <p:nvPr/>
            </p:nvSpPr>
            <p:spPr>
              <a:xfrm>
                <a:off x="7010400" y="2710645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710645"/>
                <a:ext cx="609600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8000" t="-8333" r="-12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772024" y="29969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4772024" y="3335588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024" y="3335588"/>
                <a:ext cx="30480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46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4533900" y="3884711"/>
            <a:ext cx="2438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তিন</a:t>
            </a:r>
            <a:r>
              <a:rPr lang="en-US" sz="1400" dirty="0" smtClean="0"/>
              <a:t> </a:t>
            </a:r>
            <a:r>
              <a:rPr lang="en-US" sz="1400" dirty="0" err="1" smtClean="0"/>
              <a:t>চলক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Karnaugh</a:t>
            </a:r>
            <a:r>
              <a:rPr lang="en-US" sz="1400" dirty="0" smtClean="0"/>
              <a:t> </a:t>
            </a:r>
            <a:r>
              <a:rPr lang="en-US" sz="1400" dirty="0"/>
              <a:t>Map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678413"/>
              </p:ext>
            </p:extLst>
          </p:nvPr>
        </p:nvGraphicFramePr>
        <p:xfrm>
          <a:off x="1066800" y="4229099"/>
          <a:ext cx="2466976" cy="140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6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67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8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83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83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83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/>
              <p:cNvSpPr txBox="1"/>
              <p:nvPr/>
            </p:nvSpPr>
            <p:spPr>
              <a:xfrm>
                <a:off x="1219200" y="3853645"/>
                <a:ext cx="4572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53645"/>
                <a:ext cx="457200" cy="369909"/>
              </a:xfrm>
              <a:prstGeom prst="rect">
                <a:avLst/>
              </a:prstGeom>
              <a:blipFill rotWithShape="1">
                <a:blip r:embed="rId16"/>
                <a:stretch>
                  <a:fillRect t="-6557" r="-3066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TextBox 56"/>
              <p:cNvSpPr txBox="1"/>
              <p:nvPr/>
            </p:nvSpPr>
            <p:spPr>
              <a:xfrm>
                <a:off x="1752600" y="3853644"/>
                <a:ext cx="6096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53644"/>
                <a:ext cx="609600" cy="369909"/>
              </a:xfrm>
              <a:prstGeom prst="rect">
                <a:avLst/>
              </a:prstGeom>
              <a:blipFill rotWithShape="1">
                <a:blip r:embed="rId17"/>
                <a:stretch>
                  <a:fillRect t="-6557" r="-900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90775" y="3863746"/>
            <a:ext cx="44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TextBox 58"/>
              <p:cNvSpPr txBox="1"/>
              <p:nvPr/>
            </p:nvSpPr>
            <p:spPr>
              <a:xfrm>
                <a:off x="2971800" y="3853644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853644"/>
                <a:ext cx="609600" cy="369332"/>
              </a:xfrm>
              <a:prstGeom prst="rect">
                <a:avLst/>
              </a:prstGeom>
              <a:blipFill rotWithShape="1">
                <a:blip r:embed="rId18"/>
                <a:stretch>
                  <a:fillRect l="-9000" t="-8197" r="-12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Box 59"/>
              <p:cNvSpPr txBox="1"/>
              <p:nvPr/>
            </p:nvSpPr>
            <p:spPr>
              <a:xfrm>
                <a:off x="652461" y="4192488"/>
                <a:ext cx="3048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61" y="4192488"/>
                <a:ext cx="304800" cy="369909"/>
              </a:xfrm>
              <a:prstGeom prst="rect">
                <a:avLst/>
              </a:prstGeom>
              <a:blipFill rotWithShape="1">
                <a:blip r:embed="rId19"/>
                <a:stretch>
                  <a:fillRect t="-6667" r="-96000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TextBox 60"/>
              <p:cNvSpPr txBox="1"/>
              <p:nvPr/>
            </p:nvSpPr>
            <p:spPr>
              <a:xfrm>
                <a:off x="661986" y="4543346"/>
                <a:ext cx="609600" cy="369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 smtClean="0"/>
                  <a:t>B</a:t>
                </a:r>
                <a:endParaRPr 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6" y="4543346"/>
                <a:ext cx="609600" cy="369909"/>
              </a:xfrm>
              <a:prstGeom prst="rect">
                <a:avLst/>
              </a:prstGeom>
              <a:blipFill rotWithShape="1">
                <a:blip r:embed="rId20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52461" y="4890496"/>
            <a:ext cx="44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661986" y="525982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6" y="5259828"/>
                <a:ext cx="609600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9000" t="-8333" r="-15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066800" y="5943600"/>
            <a:ext cx="2438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চার</a:t>
            </a:r>
            <a:r>
              <a:rPr lang="en-US" sz="1400" dirty="0" smtClean="0"/>
              <a:t> </a:t>
            </a:r>
            <a:r>
              <a:rPr lang="en-US" sz="1400" dirty="0" err="1" smtClean="0"/>
              <a:t>চলক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err="1" smtClean="0"/>
              <a:t>Karnaugh</a:t>
            </a:r>
            <a:r>
              <a:rPr lang="en-US" sz="1400" dirty="0" smtClean="0"/>
              <a:t> </a:t>
            </a:r>
            <a:r>
              <a:rPr lang="en-US" sz="1400" dirty="0"/>
              <a:t>Map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4520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586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Karnaugh</a:t>
            </a:r>
            <a:r>
              <a:rPr lang="en-US" sz="2400" dirty="0"/>
              <a:t> Map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/>
              <a:t>লজিক</a:t>
            </a:r>
            <a:r>
              <a:rPr lang="en-US" sz="2400" dirty="0"/>
              <a:t> </a:t>
            </a:r>
            <a:r>
              <a:rPr lang="en-US" sz="2400" dirty="0" err="1"/>
              <a:t>সমীকরণ</a:t>
            </a:r>
            <a:r>
              <a:rPr lang="en-US" sz="2400" dirty="0"/>
              <a:t> </a:t>
            </a:r>
            <a:r>
              <a:rPr lang="en-US" sz="2400" dirty="0" err="1"/>
              <a:t>সরলীকরণ</a:t>
            </a:r>
            <a:r>
              <a:rPr lang="en-US" sz="2400" dirty="0"/>
              <a:t> 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7" y="1752600"/>
            <a:ext cx="3757613" cy="2694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650" y="1556813"/>
            <a:ext cx="3276600" cy="31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7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err="1"/>
              <a:t>Karnaugh</a:t>
            </a:r>
            <a:r>
              <a:rPr lang="en-US" sz="2400" dirty="0"/>
              <a:t> Map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করে</a:t>
            </a:r>
            <a:r>
              <a:rPr lang="en-US" sz="2400" dirty="0"/>
              <a:t> </a:t>
            </a:r>
            <a:r>
              <a:rPr lang="en-US" sz="2400" dirty="0" err="1" smtClean="0"/>
              <a:t>লজিক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সার্কিট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করন</a:t>
            </a:r>
            <a:r>
              <a:rPr lang="en-US" sz="2400" dirty="0" smtClean="0"/>
              <a:t> 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057400"/>
            <a:ext cx="5867400" cy="33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9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মূল্যায়নঃ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বুলিয়ান</a:t>
            </a:r>
            <a:r>
              <a:rPr lang="en-US" dirty="0"/>
              <a:t> </a:t>
            </a:r>
            <a:r>
              <a:rPr lang="en-US" dirty="0" err="1" smtClean="0"/>
              <a:t>বীজগণিতের</a:t>
            </a:r>
            <a:r>
              <a:rPr lang="en-US" dirty="0" smtClean="0"/>
              <a:t> </a:t>
            </a:r>
            <a:r>
              <a:rPr lang="en-US" dirty="0" err="1"/>
              <a:t>সিঙ্গেল</a:t>
            </a:r>
            <a:r>
              <a:rPr lang="en-US" dirty="0"/>
              <a:t> ও </a:t>
            </a:r>
            <a:r>
              <a:rPr lang="en-US" dirty="0" err="1"/>
              <a:t>মাল্টি-ভেরিয়েবল</a:t>
            </a:r>
            <a:r>
              <a:rPr lang="en-US" dirty="0"/>
              <a:t> </a:t>
            </a:r>
            <a:r>
              <a:rPr lang="en-US" dirty="0" err="1"/>
              <a:t>থিওরেম</a:t>
            </a:r>
            <a:r>
              <a:rPr lang="en-US" dirty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NAND </a:t>
            </a:r>
            <a:r>
              <a:rPr lang="en-US" dirty="0" err="1"/>
              <a:t>এবং</a:t>
            </a:r>
            <a:r>
              <a:rPr lang="en-US" dirty="0"/>
              <a:t> NOR </a:t>
            </a:r>
            <a:r>
              <a:rPr lang="en-US" dirty="0" err="1" smtClean="0"/>
              <a:t>গেটকে</a:t>
            </a:r>
            <a:r>
              <a:rPr lang="en-US" dirty="0" smtClean="0"/>
              <a:t> </a:t>
            </a:r>
            <a:r>
              <a:rPr lang="en-US" dirty="0" err="1"/>
              <a:t>সার্বজনীনতা</a:t>
            </a:r>
            <a:r>
              <a:rPr lang="en-US" dirty="0"/>
              <a:t> </a:t>
            </a:r>
            <a:r>
              <a:rPr lang="en-US" dirty="0" err="1" smtClean="0"/>
              <a:t>গেট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কেন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ডিমরগানের</a:t>
            </a:r>
            <a:r>
              <a:rPr lang="en-US" dirty="0"/>
              <a:t> </a:t>
            </a:r>
            <a:r>
              <a:rPr lang="en-US" dirty="0" err="1"/>
              <a:t>তত্ত্ব</a:t>
            </a:r>
            <a:r>
              <a:rPr lang="en-US" dirty="0"/>
              <a:t> </a:t>
            </a:r>
            <a:r>
              <a:rPr lang="en-US" dirty="0" err="1"/>
              <a:t>সমূহ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লজিক</a:t>
            </a:r>
            <a:r>
              <a:rPr lang="en-US" dirty="0"/>
              <a:t> </a:t>
            </a:r>
            <a:r>
              <a:rPr lang="en-US" dirty="0" err="1"/>
              <a:t>রাশিমালার</a:t>
            </a:r>
            <a:r>
              <a:rPr lang="en-US" dirty="0"/>
              <a:t> SOP </a:t>
            </a:r>
            <a:r>
              <a:rPr lang="en-US" dirty="0" err="1"/>
              <a:t>এবং</a:t>
            </a:r>
            <a:r>
              <a:rPr lang="en-US" dirty="0"/>
              <a:t> POS </a:t>
            </a:r>
            <a:r>
              <a:rPr lang="en-US" dirty="0" err="1"/>
              <a:t>পদ্ধতি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Truth Table </a:t>
            </a:r>
            <a:r>
              <a:rPr lang="en-US" dirty="0" err="1"/>
              <a:t>হতে</a:t>
            </a:r>
            <a:r>
              <a:rPr lang="en-US" dirty="0"/>
              <a:t> SOP </a:t>
            </a:r>
            <a:r>
              <a:rPr lang="en-US" dirty="0" err="1"/>
              <a:t>এবং</a:t>
            </a:r>
            <a:r>
              <a:rPr lang="en-US" dirty="0"/>
              <a:t> POS </a:t>
            </a:r>
            <a:r>
              <a:rPr lang="en-US" dirty="0" err="1"/>
              <a:t>টার্ম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বীজগাণিতিক</a:t>
            </a:r>
            <a:r>
              <a:rPr lang="en-US" dirty="0"/>
              <a:t> </a:t>
            </a:r>
            <a:r>
              <a:rPr lang="en-US" dirty="0" err="1"/>
              <a:t>সরলীকরণের</a:t>
            </a:r>
            <a:r>
              <a:rPr lang="en-US" dirty="0"/>
              <a:t> </a:t>
            </a:r>
            <a:r>
              <a:rPr lang="en-US" dirty="0" err="1"/>
              <a:t>ধাপ</a:t>
            </a:r>
            <a:r>
              <a:rPr lang="en-US" dirty="0"/>
              <a:t> </a:t>
            </a:r>
            <a:r>
              <a:rPr lang="en-US" dirty="0" err="1"/>
              <a:t>সমূহ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/>
              <a:t>Karnaugh</a:t>
            </a:r>
            <a:r>
              <a:rPr lang="en-US" dirty="0"/>
              <a:t> Map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লজিক</a:t>
            </a:r>
            <a:r>
              <a:rPr lang="en-US" dirty="0"/>
              <a:t> </a:t>
            </a:r>
            <a:r>
              <a:rPr lang="en-US" dirty="0" err="1"/>
              <a:t>সমীকরণ</a:t>
            </a:r>
            <a:r>
              <a:rPr lang="en-US" dirty="0"/>
              <a:t> </a:t>
            </a:r>
            <a:r>
              <a:rPr lang="en-US" dirty="0" err="1"/>
              <a:t>সরলীকরণ</a:t>
            </a:r>
            <a:r>
              <a:rPr lang="en-US" dirty="0"/>
              <a:t> ও </a:t>
            </a:r>
            <a:r>
              <a:rPr lang="en-US" dirty="0" err="1"/>
              <a:t>লজিক</a:t>
            </a:r>
            <a:r>
              <a:rPr lang="en-US" dirty="0"/>
              <a:t> </a:t>
            </a:r>
            <a:r>
              <a:rPr lang="en-US" dirty="0" err="1"/>
              <a:t>সার্কিট</a:t>
            </a:r>
            <a:r>
              <a:rPr lang="en-US" dirty="0"/>
              <a:t> </a:t>
            </a:r>
            <a:r>
              <a:rPr lang="en-US" dirty="0" err="1"/>
              <a:t>ডিজাইন</a:t>
            </a:r>
            <a:r>
              <a:rPr lang="en-US" dirty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9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77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বাড়ীর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7467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NAND </a:t>
            </a:r>
            <a:r>
              <a:rPr lang="en-US" dirty="0" err="1"/>
              <a:t>এবং</a:t>
            </a:r>
            <a:r>
              <a:rPr lang="en-US" dirty="0"/>
              <a:t> NOR </a:t>
            </a:r>
            <a:r>
              <a:rPr lang="en-US" dirty="0" err="1" smtClean="0"/>
              <a:t>গেট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মৌলিক</a:t>
            </a:r>
            <a:r>
              <a:rPr lang="en-US" dirty="0" smtClean="0"/>
              <a:t> </a:t>
            </a:r>
            <a:r>
              <a:rPr lang="en-US" dirty="0" err="1" smtClean="0"/>
              <a:t>গেটসমূহ</a:t>
            </a:r>
            <a:r>
              <a:rPr lang="en-US" dirty="0"/>
              <a:t> </a:t>
            </a:r>
            <a:r>
              <a:rPr lang="en-US" dirty="0" err="1" smtClean="0"/>
              <a:t>বাস্তবায়ন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Truth </a:t>
            </a:r>
            <a:r>
              <a:rPr lang="en-US" dirty="0"/>
              <a:t>Table </a:t>
            </a:r>
            <a:r>
              <a:rPr lang="en-US" dirty="0" err="1"/>
              <a:t>হতে</a:t>
            </a:r>
            <a:r>
              <a:rPr lang="en-US" dirty="0"/>
              <a:t> SOP </a:t>
            </a:r>
            <a:r>
              <a:rPr lang="en-US" dirty="0" err="1"/>
              <a:t>এবং</a:t>
            </a:r>
            <a:r>
              <a:rPr lang="en-US" dirty="0"/>
              <a:t> POS </a:t>
            </a:r>
            <a:r>
              <a:rPr lang="en-US" dirty="0" err="1"/>
              <a:t>টার্ম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Karnaugh</a:t>
            </a:r>
            <a:r>
              <a:rPr lang="en-US" dirty="0" smtClean="0"/>
              <a:t> </a:t>
            </a:r>
            <a:r>
              <a:rPr lang="en-US" dirty="0"/>
              <a:t>Map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লজিক</a:t>
            </a:r>
            <a:r>
              <a:rPr lang="en-US" dirty="0"/>
              <a:t> </a:t>
            </a:r>
            <a:r>
              <a:rPr lang="en-US" dirty="0" err="1"/>
              <a:t>সমীকরণ</a:t>
            </a:r>
            <a:r>
              <a:rPr lang="en-US" dirty="0"/>
              <a:t> </a:t>
            </a:r>
            <a:r>
              <a:rPr lang="en-US" dirty="0" err="1"/>
              <a:t>সরলীকরণ</a:t>
            </a:r>
            <a:r>
              <a:rPr lang="en-US" dirty="0"/>
              <a:t> ও </a:t>
            </a:r>
            <a:r>
              <a:rPr lang="en-US" dirty="0" err="1"/>
              <a:t>লজিক</a:t>
            </a:r>
            <a:r>
              <a:rPr lang="en-US" dirty="0"/>
              <a:t> </a:t>
            </a:r>
            <a:r>
              <a:rPr lang="en-US" dirty="0" err="1"/>
              <a:t>সার্কিট</a:t>
            </a:r>
            <a:r>
              <a:rPr lang="en-US" dirty="0"/>
              <a:t> </a:t>
            </a:r>
            <a:r>
              <a:rPr lang="en-US" dirty="0" err="1"/>
              <a:t>ডিজাইন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4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82734"/>
            <a:ext cx="8534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</a:t>
            </a:r>
            <a:r>
              <a:rPr lang="en-US" dirty="0" err="1" smtClean="0"/>
              <a:t>বুলিয়ান</a:t>
            </a:r>
            <a:r>
              <a:rPr lang="en-US" dirty="0" smtClean="0"/>
              <a:t> </a:t>
            </a:r>
            <a:r>
              <a:rPr lang="en-US" dirty="0" err="1" smtClean="0"/>
              <a:t>বীজগণিত</a:t>
            </a:r>
            <a:r>
              <a:rPr lang="en-US" dirty="0" smtClean="0"/>
              <a:t> ও </a:t>
            </a:r>
            <a:r>
              <a:rPr lang="en-US" dirty="0" err="1" smtClean="0"/>
              <a:t>লজিক</a:t>
            </a:r>
            <a:r>
              <a:rPr lang="en-US" dirty="0" smtClean="0"/>
              <a:t> </a:t>
            </a:r>
            <a:r>
              <a:rPr lang="en-US" dirty="0" err="1" smtClean="0"/>
              <a:t>সরলীকরণ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716" y="457200"/>
            <a:ext cx="591029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4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পরবর্তী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6126" y="1501670"/>
            <a:ext cx="6155547" cy="46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7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66700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14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সকলের সু-স্বাস্থ্য কামনায়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1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24" y="161925"/>
            <a:ext cx="8991600" cy="6001643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bliqueBottomLef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পাঠঃ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বুলিয়ান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বীজগণিত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লজিক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সরলীকরণ</a:t>
            </a:r>
            <a:endParaRPr lang="en-US" sz="2400" dirty="0" smtClean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তৃতীয়</a:t>
            </a:r>
            <a:r>
              <a:rPr lang="en-US" sz="2400" dirty="0" smtClean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cs typeface="SutonnyMJ" pitchFamily="2" charset="0"/>
              </a:rPr>
              <a:t>অধ্যায়</a:t>
            </a:r>
            <a:endParaRPr lang="en-US" sz="2400" dirty="0" smtClean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(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বুলিয়ান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বীজগণিত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লজিক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SutonnyMJ" pitchFamily="2" charset="0"/>
              </a:rPr>
              <a:t>সরলীকরণ</a:t>
            </a:r>
            <a:r>
              <a:rPr lang="en-US" sz="2400" dirty="0">
                <a:solidFill>
                  <a:srgbClr val="7030A0"/>
                </a:solidFill>
                <a:cs typeface="SutonnyMJ" pitchFamily="2" charset="0"/>
              </a:rPr>
              <a:t>)</a:t>
            </a:r>
            <a:endParaRPr lang="en-US" sz="2400" dirty="0" smtClean="0">
              <a:solidFill>
                <a:srgbClr val="7030A0"/>
              </a:solidFill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78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923925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আমরা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6724" y="2057399"/>
            <a:ext cx="8067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বুলিয়ান</a:t>
            </a:r>
            <a:r>
              <a:rPr lang="en-US" dirty="0" smtClean="0"/>
              <a:t> </a:t>
            </a:r>
            <a:r>
              <a:rPr lang="en-US" dirty="0" err="1" smtClean="0"/>
              <a:t>বীজগণিতের</a:t>
            </a:r>
            <a:r>
              <a:rPr lang="en-US" dirty="0" smtClean="0"/>
              <a:t> </a:t>
            </a:r>
            <a:r>
              <a:rPr lang="en-US" dirty="0" err="1" smtClean="0"/>
              <a:t>সিঙ্গেল</a:t>
            </a:r>
            <a:r>
              <a:rPr lang="en-US" dirty="0" smtClean="0"/>
              <a:t> ও </a:t>
            </a:r>
            <a:r>
              <a:rPr lang="en-US" dirty="0" err="1" smtClean="0"/>
              <a:t>মাল্টি-ভেরিয়েবল</a:t>
            </a:r>
            <a:r>
              <a:rPr lang="en-US" dirty="0" smtClean="0"/>
              <a:t> </a:t>
            </a:r>
            <a:r>
              <a:rPr lang="en-US" dirty="0" err="1" smtClean="0"/>
              <a:t>থিওরেম</a:t>
            </a:r>
            <a:r>
              <a:rPr lang="en-US" dirty="0" smtClean="0"/>
              <a:t> </a:t>
            </a:r>
            <a:r>
              <a:rPr lang="en-US" dirty="0" err="1" smtClean="0"/>
              <a:t>বিবৃত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NAND </a:t>
            </a:r>
            <a:r>
              <a:rPr lang="en-US" dirty="0" err="1" smtClean="0"/>
              <a:t>এবং</a:t>
            </a:r>
            <a:r>
              <a:rPr lang="en-US" dirty="0" smtClean="0"/>
              <a:t> NOR </a:t>
            </a:r>
            <a:r>
              <a:rPr lang="en-US" dirty="0" err="1" smtClean="0"/>
              <a:t>গেটের</a:t>
            </a:r>
            <a:r>
              <a:rPr lang="en-US" dirty="0" smtClean="0"/>
              <a:t> </a:t>
            </a:r>
            <a:r>
              <a:rPr lang="en-US" dirty="0" err="1" smtClean="0"/>
              <a:t>সার্বজনীনতা</a:t>
            </a:r>
            <a:r>
              <a:rPr lang="en-US" dirty="0" smtClean="0"/>
              <a:t> </a:t>
            </a:r>
            <a:r>
              <a:rPr lang="en-US" dirty="0" err="1" smtClean="0"/>
              <a:t>ব্যাখ্যা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ডিমরগানের</a:t>
            </a:r>
            <a:r>
              <a:rPr lang="en-US" dirty="0" smtClean="0"/>
              <a:t> </a:t>
            </a:r>
            <a:r>
              <a:rPr lang="en-US" dirty="0" err="1" smtClean="0"/>
              <a:t>তত্ত্ব</a:t>
            </a:r>
            <a:r>
              <a:rPr lang="en-US" dirty="0" smtClean="0"/>
              <a:t> </a:t>
            </a:r>
            <a:r>
              <a:rPr lang="en-US" dirty="0" err="1" smtClean="0"/>
              <a:t>সমূহ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লজিক</a:t>
            </a:r>
            <a:r>
              <a:rPr lang="en-US" dirty="0" smtClean="0"/>
              <a:t> </a:t>
            </a:r>
            <a:r>
              <a:rPr lang="en-US" dirty="0" err="1" smtClean="0"/>
              <a:t>রাশিমালার</a:t>
            </a:r>
            <a:r>
              <a:rPr lang="en-US" dirty="0" smtClean="0"/>
              <a:t> SOP </a:t>
            </a:r>
            <a:r>
              <a:rPr lang="en-US" dirty="0" err="1" smtClean="0"/>
              <a:t>এবং</a:t>
            </a:r>
            <a:r>
              <a:rPr lang="en-US" dirty="0" smtClean="0"/>
              <a:t> POS </a:t>
            </a:r>
            <a:r>
              <a:rPr lang="en-US" dirty="0" err="1" smtClean="0"/>
              <a:t>পদ্ধতি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Truth Table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/>
              <a:t>SOP </a:t>
            </a:r>
            <a:r>
              <a:rPr lang="en-US" dirty="0" err="1"/>
              <a:t>এবং</a:t>
            </a:r>
            <a:r>
              <a:rPr lang="en-US" dirty="0"/>
              <a:t> POS </a:t>
            </a:r>
            <a:r>
              <a:rPr lang="en-US" dirty="0" err="1" smtClean="0"/>
              <a:t>টার্ম</a:t>
            </a:r>
            <a:r>
              <a:rPr lang="en-US" dirty="0" smtClean="0"/>
              <a:t> </a:t>
            </a:r>
            <a:r>
              <a:rPr lang="en-US" dirty="0" err="1" smtClean="0"/>
              <a:t>নির্ণয়</a:t>
            </a:r>
            <a:r>
              <a:rPr lang="en-US" dirty="0" smtClean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</a:t>
            </a:r>
            <a:r>
              <a:rPr lang="en-US" dirty="0"/>
              <a:t> ।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বীজগাণিতিক</a:t>
            </a:r>
            <a:r>
              <a:rPr lang="en-US" dirty="0" smtClean="0"/>
              <a:t> </a:t>
            </a:r>
            <a:r>
              <a:rPr lang="en-US" dirty="0" err="1" smtClean="0"/>
              <a:t>সরলীকরণের</a:t>
            </a:r>
            <a:r>
              <a:rPr lang="en-US" dirty="0" smtClean="0"/>
              <a:t> </a:t>
            </a:r>
            <a:r>
              <a:rPr lang="en-US" dirty="0" err="1" smtClean="0"/>
              <a:t>ধাপ</a:t>
            </a:r>
            <a:r>
              <a:rPr lang="en-US" dirty="0" smtClean="0"/>
              <a:t> </a:t>
            </a:r>
            <a:r>
              <a:rPr lang="en-US" dirty="0" err="1" smtClean="0"/>
              <a:t>সমূহ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Karnaugh</a:t>
            </a:r>
            <a:r>
              <a:rPr lang="en-US" dirty="0" smtClean="0"/>
              <a:t> Map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লজিক</a:t>
            </a:r>
            <a:r>
              <a:rPr lang="en-US" dirty="0" smtClean="0"/>
              <a:t> </a:t>
            </a:r>
            <a:r>
              <a:rPr lang="en-US" dirty="0" err="1" smtClean="0"/>
              <a:t>সমীকরণ</a:t>
            </a:r>
            <a:r>
              <a:rPr lang="en-US" dirty="0" smtClean="0"/>
              <a:t> </a:t>
            </a:r>
            <a:r>
              <a:rPr lang="en-US" dirty="0" err="1" smtClean="0"/>
              <a:t>সরলীকরণ</a:t>
            </a:r>
            <a:r>
              <a:rPr lang="en-US" dirty="0" smtClean="0"/>
              <a:t> ও </a:t>
            </a:r>
            <a:r>
              <a:rPr lang="en-US" dirty="0" err="1" smtClean="0"/>
              <a:t>লজিক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ডিজাইন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90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বুলিয়ান</a:t>
            </a:r>
            <a:r>
              <a:rPr lang="en-US" sz="2400" dirty="0"/>
              <a:t> </a:t>
            </a:r>
            <a:r>
              <a:rPr lang="en-US" sz="2400" dirty="0" err="1" smtClean="0"/>
              <a:t>বীজগণিতের</a:t>
            </a:r>
            <a:r>
              <a:rPr lang="en-US" sz="2400" dirty="0" smtClean="0"/>
              <a:t> </a:t>
            </a:r>
            <a:r>
              <a:rPr lang="en-US" sz="2400" dirty="0" err="1"/>
              <a:t>সিঙ্গেল</a:t>
            </a:r>
            <a:r>
              <a:rPr lang="en-US" sz="2400" dirty="0"/>
              <a:t> ও </a:t>
            </a:r>
            <a:r>
              <a:rPr lang="en-US" sz="2400" dirty="0" err="1"/>
              <a:t>মাল্টি-ভেরিয়েবল</a:t>
            </a:r>
            <a:r>
              <a:rPr lang="en-US" sz="2400" dirty="0"/>
              <a:t> </a:t>
            </a:r>
            <a:r>
              <a:rPr lang="en-US" sz="2400" dirty="0" err="1" smtClean="0"/>
              <a:t>থিওরেম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12" y="1485900"/>
            <a:ext cx="7096125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562600"/>
            <a:ext cx="7848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বুলিয়ান</a:t>
            </a:r>
            <a:r>
              <a:rPr lang="en-US" dirty="0" smtClean="0"/>
              <a:t> </a:t>
            </a:r>
            <a:r>
              <a:rPr lang="en-US" dirty="0" err="1" smtClean="0"/>
              <a:t>বীজগণিতের</a:t>
            </a:r>
            <a:r>
              <a:rPr lang="en-US" dirty="0" smtClean="0"/>
              <a:t> </a:t>
            </a:r>
            <a:r>
              <a:rPr lang="en-US" dirty="0" err="1" smtClean="0"/>
              <a:t>সিঙ্গেল</a:t>
            </a:r>
            <a:r>
              <a:rPr lang="en-US" dirty="0" smtClean="0"/>
              <a:t> </a:t>
            </a:r>
            <a:r>
              <a:rPr lang="en-US" dirty="0" err="1" smtClean="0"/>
              <a:t>থিওরেম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4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বুলিয়ান</a:t>
            </a:r>
            <a:r>
              <a:rPr lang="en-US" sz="2400" dirty="0"/>
              <a:t> </a:t>
            </a:r>
            <a:r>
              <a:rPr lang="en-US" sz="2400" dirty="0" err="1" smtClean="0"/>
              <a:t>বীজগণিতের</a:t>
            </a:r>
            <a:r>
              <a:rPr lang="en-US" sz="2400" dirty="0" smtClean="0"/>
              <a:t> </a:t>
            </a:r>
            <a:r>
              <a:rPr lang="en-US" sz="2400" dirty="0" err="1"/>
              <a:t>সিঙ্গেল</a:t>
            </a:r>
            <a:r>
              <a:rPr lang="en-US" sz="2400" dirty="0"/>
              <a:t> ও </a:t>
            </a:r>
            <a:r>
              <a:rPr lang="en-US" sz="2400" dirty="0" err="1"/>
              <a:t>মাল্টি-ভেরিয়েবল</a:t>
            </a:r>
            <a:r>
              <a:rPr lang="en-US" sz="2400" dirty="0"/>
              <a:t> </a:t>
            </a:r>
            <a:r>
              <a:rPr lang="en-US" sz="2400" dirty="0" err="1" smtClean="0"/>
              <a:t>থিওরেম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09" r="8036"/>
          <a:stretch/>
        </p:blipFill>
        <p:spPr>
          <a:xfrm>
            <a:off x="1752600" y="1447799"/>
            <a:ext cx="5257800" cy="3695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77724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বুলিয়ান</a:t>
            </a:r>
            <a:r>
              <a:rPr lang="en-US" dirty="0" smtClean="0"/>
              <a:t> </a:t>
            </a:r>
            <a:r>
              <a:rPr lang="en-US" dirty="0" err="1" smtClean="0"/>
              <a:t>বীজগণিতের</a:t>
            </a:r>
            <a:r>
              <a:rPr lang="en-US" dirty="0" smtClean="0"/>
              <a:t> </a:t>
            </a:r>
            <a:r>
              <a:rPr lang="en-US" dirty="0" err="1" smtClean="0"/>
              <a:t>সিঙ্গেল-ভেরিয়েবল</a:t>
            </a:r>
            <a:r>
              <a:rPr lang="en-US" dirty="0" smtClean="0"/>
              <a:t> </a:t>
            </a:r>
            <a:r>
              <a:rPr lang="en-US" dirty="0" err="1" smtClean="0"/>
              <a:t>থিওরেম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93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বুলিয়ান</a:t>
            </a:r>
            <a:r>
              <a:rPr lang="en-US" sz="2400" dirty="0"/>
              <a:t> </a:t>
            </a:r>
            <a:r>
              <a:rPr lang="en-US" sz="2400" dirty="0" err="1" smtClean="0"/>
              <a:t>বীজগণিতের</a:t>
            </a:r>
            <a:r>
              <a:rPr lang="en-US" sz="2400" dirty="0" smtClean="0"/>
              <a:t> </a:t>
            </a:r>
            <a:r>
              <a:rPr lang="en-US" sz="2400" dirty="0" err="1"/>
              <a:t>সিঙ্গেল</a:t>
            </a:r>
            <a:r>
              <a:rPr lang="en-US" sz="2400" dirty="0"/>
              <a:t> ও </a:t>
            </a:r>
            <a:r>
              <a:rPr lang="en-US" sz="2400" dirty="0" err="1"/>
              <a:t>মাল্টি-ভেরিয়েবল</a:t>
            </a:r>
            <a:r>
              <a:rPr lang="en-US" sz="2400" dirty="0"/>
              <a:t> </a:t>
            </a:r>
            <a:r>
              <a:rPr lang="en-US" sz="2400" dirty="0" err="1" smtClean="0"/>
              <a:t>থিওরেম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52" y="1447800"/>
            <a:ext cx="7412495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199" y="5562600"/>
            <a:ext cx="774484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বুলিয়ান</a:t>
            </a:r>
            <a:r>
              <a:rPr lang="en-US" dirty="0" smtClean="0"/>
              <a:t> </a:t>
            </a:r>
            <a:r>
              <a:rPr lang="en-US" dirty="0" err="1" smtClean="0"/>
              <a:t>বীজগণিতের</a:t>
            </a:r>
            <a:r>
              <a:rPr lang="en-US" dirty="0" smtClean="0"/>
              <a:t> </a:t>
            </a:r>
            <a:r>
              <a:rPr lang="en-US" dirty="0" err="1" smtClean="0"/>
              <a:t>মাল্টি-ভেরিয়্যাবল</a:t>
            </a:r>
            <a:r>
              <a:rPr lang="en-US" dirty="0" smtClean="0"/>
              <a:t> </a:t>
            </a:r>
            <a:r>
              <a:rPr lang="en-US" dirty="0" err="1" smtClean="0"/>
              <a:t>থিওরেম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74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err="1"/>
              <a:t>বুলিয়ান</a:t>
            </a:r>
            <a:r>
              <a:rPr lang="en-US" sz="2400" dirty="0"/>
              <a:t> </a:t>
            </a:r>
            <a:r>
              <a:rPr lang="en-US" sz="2400" dirty="0" err="1" smtClean="0"/>
              <a:t>বীজগণিতের</a:t>
            </a:r>
            <a:r>
              <a:rPr lang="en-US" sz="2400" dirty="0" smtClean="0"/>
              <a:t> </a:t>
            </a:r>
            <a:r>
              <a:rPr lang="en-US" sz="2400" dirty="0" err="1"/>
              <a:t>সিঙ্গেল</a:t>
            </a:r>
            <a:r>
              <a:rPr lang="en-US" sz="2400" dirty="0"/>
              <a:t> ও </a:t>
            </a:r>
            <a:r>
              <a:rPr lang="en-US" sz="2400" dirty="0" err="1"/>
              <a:t>মাল্টি-ভেরিয়েবল</a:t>
            </a:r>
            <a:r>
              <a:rPr lang="en-US" sz="2400" dirty="0"/>
              <a:t> </a:t>
            </a:r>
            <a:r>
              <a:rPr lang="en-US" sz="2400" dirty="0" err="1" smtClean="0"/>
              <a:t>থিওরেম</a:t>
            </a:r>
            <a:r>
              <a:rPr lang="en-US" sz="2400" dirty="0" smtClean="0"/>
              <a:t>…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75" b="13154"/>
          <a:stretch/>
        </p:blipFill>
        <p:spPr>
          <a:xfrm>
            <a:off x="919805" y="1371600"/>
            <a:ext cx="7151990" cy="3805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81534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বুলিয়ান</a:t>
            </a:r>
            <a:r>
              <a:rPr lang="en-US" dirty="0" smtClean="0"/>
              <a:t> </a:t>
            </a:r>
            <a:r>
              <a:rPr lang="en-US" dirty="0" err="1" smtClean="0"/>
              <a:t>বীজগণিতের</a:t>
            </a:r>
            <a:r>
              <a:rPr lang="en-US" dirty="0" smtClean="0"/>
              <a:t> </a:t>
            </a:r>
            <a:r>
              <a:rPr lang="en-US" dirty="0" err="1" smtClean="0"/>
              <a:t>সিঙ্গেল</a:t>
            </a:r>
            <a:r>
              <a:rPr lang="en-US" dirty="0" smtClean="0"/>
              <a:t> ও </a:t>
            </a:r>
            <a:r>
              <a:rPr lang="en-US" dirty="0" err="1" smtClean="0"/>
              <a:t>মাল্টি-ভেরিয়্যাবল</a:t>
            </a:r>
            <a:r>
              <a:rPr lang="en-US" dirty="0" smtClean="0"/>
              <a:t> </a:t>
            </a:r>
            <a:r>
              <a:rPr lang="en-US" dirty="0" err="1" smtClean="0"/>
              <a:t>থিওরেম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91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796</Words>
  <Application>Microsoft Office PowerPoint</Application>
  <PresentationFormat>On-screen Show (4:3)</PresentationFormat>
  <Paragraphs>219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Harendra Biswas</dc:creator>
  <cp:lastModifiedBy>Electronics Dpt</cp:lastModifiedBy>
  <cp:revision>222</cp:revision>
  <dcterms:created xsi:type="dcterms:W3CDTF">2006-08-16T00:00:00Z</dcterms:created>
  <dcterms:modified xsi:type="dcterms:W3CDTF">2023-11-19T04:49:35Z</dcterms:modified>
</cp:coreProperties>
</file>